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5"/>
  </p:notesMasterIdLst>
  <p:handoutMasterIdLst>
    <p:handoutMasterId r:id="rId26"/>
  </p:handoutMasterIdLst>
  <p:sldIdLst>
    <p:sldId id="340" r:id="rId2"/>
    <p:sldId id="395" r:id="rId3"/>
    <p:sldId id="380" r:id="rId4"/>
    <p:sldId id="389" r:id="rId5"/>
    <p:sldId id="396" r:id="rId6"/>
    <p:sldId id="390" r:id="rId7"/>
    <p:sldId id="378" r:id="rId8"/>
    <p:sldId id="392" r:id="rId9"/>
    <p:sldId id="410" r:id="rId10"/>
    <p:sldId id="407" r:id="rId11"/>
    <p:sldId id="408" r:id="rId12"/>
    <p:sldId id="411" r:id="rId13"/>
    <p:sldId id="412" r:id="rId14"/>
    <p:sldId id="391" r:id="rId15"/>
    <p:sldId id="394" r:id="rId16"/>
    <p:sldId id="397" r:id="rId17"/>
    <p:sldId id="401" r:id="rId18"/>
    <p:sldId id="398" r:id="rId19"/>
    <p:sldId id="370" r:id="rId20"/>
    <p:sldId id="413" r:id="rId21"/>
    <p:sldId id="402" r:id="rId22"/>
    <p:sldId id="399" r:id="rId23"/>
    <p:sldId id="400" r:id="rId24"/>
  </p:sldIdLst>
  <p:sldSz cx="12192000" cy="6858000"/>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in Greenstreet" initials="CG"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B"/>
    <a:srgbClr val="FFCCCC"/>
    <a:srgbClr val="EEED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5" autoAdjust="0"/>
    <p:restoredTop sz="97829" autoAdjust="0"/>
  </p:normalViewPr>
  <p:slideViewPr>
    <p:cSldViewPr snapToGrid="0">
      <p:cViewPr>
        <p:scale>
          <a:sx n="90" d="100"/>
          <a:sy n="90" d="100"/>
        </p:scale>
        <p:origin x="-1614" y="-636"/>
      </p:cViewPr>
      <p:guideLst>
        <p:guide orient="horz" pos="2160"/>
        <p:guide pos="3840"/>
      </p:guideLst>
    </p:cSldViewPr>
  </p:slideViewPr>
  <p:outlineViewPr>
    <p:cViewPr>
      <p:scale>
        <a:sx n="33" d="100"/>
        <a:sy n="33" d="100"/>
      </p:scale>
      <p:origin x="0" y="14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74" y="-90"/>
      </p:cViewPr>
      <p:guideLst>
        <p:guide orient="horz" pos="2951"/>
        <p:guide pos="222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66733" cy="468471"/>
          </a:xfrm>
          <a:prstGeom prst="rect">
            <a:avLst/>
          </a:prstGeom>
        </p:spPr>
        <p:txBody>
          <a:bodyPr vert="horz" lIns="93959" tIns="46979" rIns="93959" bIns="46979" rtlCol="0"/>
          <a:lstStyle>
            <a:lvl1pPr algn="l">
              <a:defRPr sz="1200"/>
            </a:lvl1pPr>
          </a:lstStyle>
          <a:p>
            <a:endParaRPr lang="en-US"/>
          </a:p>
        </p:txBody>
      </p:sp>
      <p:sp>
        <p:nvSpPr>
          <p:cNvPr id="3" name="Date Placeholder 2"/>
          <p:cNvSpPr>
            <a:spLocks noGrp="1"/>
          </p:cNvSpPr>
          <p:nvPr>
            <p:ph type="dt" sz="quarter" idx="1"/>
          </p:nvPr>
        </p:nvSpPr>
        <p:spPr>
          <a:xfrm>
            <a:off x="4008706" y="0"/>
            <a:ext cx="3066733" cy="468471"/>
          </a:xfrm>
          <a:prstGeom prst="rect">
            <a:avLst/>
          </a:prstGeom>
        </p:spPr>
        <p:txBody>
          <a:bodyPr vert="horz" lIns="93959" tIns="46979" rIns="93959" bIns="46979" rtlCol="0"/>
          <a:lstStyle>
            <a:lvl1pPr algn="r">
              <a:defRPr sz="1200"/>
            </a:lvl1pPr>
          </a:lstStyle>
          <a:p>
            <a:fld id="{38D674A4-800D-46A6-A22B-5F3423779398}" type="datetimeFigureOut">
              <a:rPr lang="en-US" smtClean="0"/>
              <a:t>5/24/2018</a:t>
            </a:fld>
            <a:endParaRPr lang="en-US"/>
          </a:p>
        </p:txBody>
      </p:sp>
      <p:sp>
        <p:nvSpPr>
          <p:cNvPr id="4" name="Footer Placeholder 3"/>
          <p:cNvSpPr>
            <a:spLocks noGrp="1"/>
          </p:cNvSpPr>
          <p:nvPr>
            <p:ph type="ftr" sz="quarter" idx="2"/>
          </p:nvPr>
        </p:nvSpPr>
        <p:spPr>
          <a:xfrm>
            <a:off x="1" y="8899329"/>
            <a:ext cx="3066733" cy="468471"/>
          </a:xfrm>
          <a:prstGeom prst="rect">
            <a:avLst/>
          </a:prstGeom>
        </p:spPr>
        <p:txBody>
          <a:bodyPr vert="horz" lIns="93959" tIns="46979" rIns="93959" bIns="46979" rtlCol="0" anchor="b"/>
          <a:lstStyle>
            <a:lvl1pPr algn="l">
              <a:defRPr sz="1200"/>
            </a:lvl1pPr>
          </a:lstStyle>
          <a:p>
            <a:endParaRPr lang="en-US"/>
          </a:p>
        </p:txBody>
      </p:sp>
      <p:sp>
        <p:nvSpPr>
          <p:cNvPr id="5" name="Slide Number Placeholder 4"/>
          <p:cNvSpPr>
            <a:spLocks noGrp="1"/>
          </p:cNvSpPr>
          <p:nvPr>
            <p:ph type="sldNum" sz="quarter" idx="3"/>
          </p:nvPr>
        </p:nvSpPr>
        <p:spPr>
          <a:xfrm>
            <a:off x="4008706" y="8899329"/>
            <a:ext cx="3066733" cy="468471"/>
          </a:xfrm>
          <a:prstGeom prst="rect">
            <a:avLst/>
          </a:prstGeom>
        </p:spPr>
        <p:txBody>
          <a:bodyPr vert="horz" lIns="93959" tIns="46979" rIns="93959" bIns="46979" rtlCol="0" anchor="b"/>
          <a:lstStyle>
            <a:lvl1pPr algn="r">
              <a:defRPr sz="1200"/>
            </a:lvl1pPr>
          </a:lstStyle>
          <a:p>
            <a:fld id="{500ED198-4AB0-4411-A19C-0EACD694D263}" type="slidenum">
              <a:rPr lang="en-US" smtClean="0"/>
              <a:t>‹#›</a:t>
            </a:fld>
            <a:endParaRPr lang="en-US"/>
          </a:p>
        </p:txBody>
      </p:sp>
    </p:spTree>
    <p:extLst>
      <p:ext uri="{BB962C8B-B14F-4D97-AF65-F5344CB8AC3E}">
        <p14:creationId xmlns:p14="http://schemas.microsoft.com/office/powerpoint/2010/main" val="1884819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66733" cy="468471"/>
          </a:xfrm>
          <a:prstGeom prst="rect">
            <a:avLst/>
          </a:prstGeom>
        </p:spPr>
        <p:txBody>
          <a:bodyPr vert="horz" lIns="93959" tIns="46979" rIns="93959" bIns="46979" rtlCol="0"/>
          <a:lstStyle>
            <a:lvl1pPr algn="l">
              <a:defRPr sz="1200"/>
            </a:lvl1pPr>
          </a:lstStyle>
          <a:p>
            <a:endParaRPr lang="en-US"/>
          </a:p>
        </p:txBody>
      </p:sp>
      <p:sp>
        <p:nvSpPr>
          <p:cNvPr id="3" name="Date Placeholder 2"/>
          <p:cNvSpPr>
            <a:spLocks noGrp="1"/>
          </p:cNvSpPr>
          <p:nvPr>
            <p:ph type="dt" idx="1"/>
          </p:nvPr>
        </p:nvSpPr>
        <p:spPr>
          <a:xfrm>
            <a:off x="4008706" y="0"/>
            <a:ext cx="3066733" cy="468471"/>
          </a:xfrm>
          <a:prstGeom prst="rect">
            <a:avLst/>
          </a:prstGeom>
        </p:spPr>
        <p:txBody>
          <a:bodyPr vert="horz" lIns="93959" tIns="46979" rIns="93959" bIns="46979" rtlCol="0"/>
          <a:lstStyle>
            <a:lvl1pPr algn="r">
              <a:defRPr sz="1200"/>
            </a:lvl1pPr>
          </a:lstStyle>
          <a:p>
            <a:fld id="{E90CF336-7C5D-43A5-8906-7748FF443ECD}" type="datetimeFigureOut">
              <a:rPr lang="en-US" smtClean="0"/>
              <a:t>5/24/2018</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3959" tIns="46979" rIns="93959" bIns="46979" rtlCol="0" anchor="ctr"/>
          <a:lstStyle/>
          <a:p>
            <a:endParaRPr lang="en-US"/>
          </a:p>
        </p:txBody>
      </p:sp>
      <p:sp>
        <p:nvSpPr>
          <p:cNvPr id="5" name="Notes Placeholder 4"/>
          <p:cNvSpPr>
            <a:spLocks noGrp="1"/>
          </p:cNvSpPr>
          <p:nvPr>
            <p:ph type="body" sz="quarter" idx="3"/>
          </p:nvPr>
        </p:nvSpPr>
        <p:spPr>
          <a:xfrm>
            <a:off x="707708" y="4450477"/>
            <a:ext cx="5661660" cy="4216241"/>
          </a:xfrm>
          <a:prstGeom prst="rect">
            <a:avLst/>
          </a:prstGeom>
        </p:spPr>
        <p:txBody>
          <a:bodyPr vert="horz" lIns="93959" tIns="46979" rIns="93959" bIns="469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99329"/>
            <a:ext cx="3066733" cy="468471"/>
          </a:xfrm>
          <a:prstGeom prst="rect">
            <a:avLst/>
          </a:prstGeom>
        </p:spPr>
        <p:txBody>
          <a:bodyPr vert="horz" lIns="93959" tIns="46979" rIns="93959" bIns="46979" rtlCol="0" anchor="b"/>
          <a:lstStyle>
            <a:lvl1pPr algn="l">
              <a:defRPr sz="1200"/>
            </a:lvl1pPr>
          </a:lstStyle>
          <a:p>
            <a:endParaRPr lang="en-US"/>
          </a:p>
        </p:txBody>
      </p:sp>
      <p:sp>
        <p:nvSpPr>
          <p:cNvPr id="7" name="Slide Number Placeholder 6"/>
          <p:cNvSpPr>
            <a:spLocks noGrp="1"/>
          </p:cNvSpPr>
          <p:nvPr>
            <p:ph type="sldNum" sz="quarter" idx="5"/>
          </p:nvPr>
        </p:nvSpPr>
        <p:spPr>
          <a:xfrm>
            <a:off x="4008706" y="8899329"/>
            <a:ext cx="3066733" cy="468471"/>
          </a:xfrm>
          <a:prstGeom prst="rect">
            <a:avLst/>
          </a:prstGeom>
        </p:spPr>
        <p:txBody>
          <a:bodyPr vert="horz" lIns="93959" tIns="46979" rIns="93959" bIns="46979" rtlCol="0" anchor="b"/>
          <a:lstStyle>
            <a:lvl1pPr algn="r">
              <a:defRPr sz="1200"/>
            </a:lvl1pPr>
          </a:lstStyle>
          <a:p>
            <a:fld id="{4DE1288F-6AAA-4A5D-AC35-B30116A898ED}" type="slidenum">
              <a:rPr lang="en-US" smtClean="0"/>
              <a:t>‹#›</a:t>
            </a:fld>
            <a:endParaRPr lang="en-US"/>
          </a:p>
        </p:txBody>
      </p:sp>
    </p:spTree>
    <p:extLst>
      <p:ext uri="{BB962C8B-B14F-4D97-AF65-F5344CB8AC3E}">
        <p14:creationId xmlns:p14="http://schemas.microsoft.com/office/powerpoint/2010/main" val="3696084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Good morning.</a:t>
            </a:r>
          </a:p>
          <a:p>
            <a:endParaRPr lang="en-US"/>
          </a:p>
          <a:p>
            <a:r>
              <a:rPr lang="en-US" smtClean="0"/>
              <a:t>My name is Colin Greenstreet. I’m here to talk about </a:t>
            </a:r>
            <a:r>
              <a:rPr lang="en-US" b="1" smtClean="0"/>
              <a:t>creating a technology enabled manuscript community to explore historical literacy.</a:t>
            </a:r>
          </a:p>
          <a:p>
            <a:endParaRPr lang="en-US" b="1"/>
          </a:p>
          <a:p>
            <a:r>
              <a:rPr lang="en-US" smtClean="0"/>
              <a:t>As well as addressing the potential of IIIF, I am also going to reference two other interesting technical ecospheres for document users – Transkribus and Recogito.</a:t>
            </a:r>
          </a:p>
          <a:p>
            <a:endParaRPr lang="en-US"/>
          </a:p>
          <a:p>
            <a:r>
              <a:rPr lang="en-US" smtClean="0"/>
              <a:t>My interests are in Early Modern historical manuscripts and what they can tell us about the world. And when I speak about “manuscripts”, I mean documents which were created by clerks, notaries and ordinary people and are hand written. </a:t>
            </a:r>
          </a:p>
          <a:p>
            <a:endParaRPr lang="en-US"/>
          </a:p>
          <a:p>
            <a:r>
              <a:rPr lang="en-US" smtClean="0"/>
              <a:t>They may be loose documents or may have been subsequently bound and foliated. </a:t>
            </a:r>
          </a:p>
          <a:p>
            <a:endParaRPr lang="en-US"/>
          </a:p>
          <a:p>
            <a:r>
              <a:rPr lang="en-US" smtClean="0"/>
              <a:t>These documents exist in the tens of thousands, hundreds of thousands and millions in archives, libraries and even museums, unlike medieval manuscripts. Their sheer volume means that my interests in the IIIF context span both the manuscripts and the newspaper community groups, and I have a strong interest in applying AI and Machine Learning techniques to the documents.</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a:t>
            </a:fld>
            <a:endParaRPr lang="en-US"/>
          </a:p>
        </p:txBody>
      </p:sp>
    </p:spTree>
    <p:extLst>
      <p:ext uri="{BB962C8B-B14F-4D97-AF65-F5344CB8AC3E}">
        <p14:creationId xmlns:p14="http://schemas.microsoft.com/office/powerpoint/2010/main" val="2206889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708" y="4460002"/>
            <a:ext cx="5661660" cy="4216241"/>
          </a:xfrm>
        </p:spPr>
        <p:txBody>
          <a:bodyPr/>
          <a:lstStyle/>
          <a:p>
            <a:r>
              <a:rPr lang="en-US" smtClean="0"/>
              <a:t>The start of the deposition contains useful metadata</a:t>
            </a:r>
          </a:p>
          <a:p>
            <a:endParaRPr lang="en-US"/>
          </a:p>
          <a:p>
            <a:r>
              <a:rPr lang="en-US" smtClean="0"/>
              <a:t>The date of the deposition, the name of the deponent, his place of residence, his occupation and his age.</a:t>
            </a:r>
          </a:p>
          <a:p>
            <a:endParaRPr lang="en-US"/>
          </a:p>
          <a:p>
            <a:r>
              <a:rPr lang="en-US" smtClean="0"/>
              <a:t>We can hand extract and transcribe these metadata, but at scale we would like to do this automatically.</a:t>
            </a:r>
          </a:p>
        </p:txBody>
      </p:sp>
      <p:sp>
        <p:nvSpPr>
          <p:cNvPr id="4" name="Slide Number Placeholder 3"/>
          <p:cNvSpPr>
            <a:spLocks noGrp="1"/>
          </p:cNvSpPr>
          <p:nvPr>
            <p:ph type="sldNum" sz="quarter" idx="10"/>
          </p:nvPr>
        </p:nvSpPr>
        <p:spPr/>
        <p:txBody>
          <a:bodyPr/>
          <a:lstStyle/>
          <a:p>
            <a:fld id="{4DE1288F-6AAA-4A5D-AC35-B30116A898ED}" type="slidenum">
              <a:rPr lang="en-US" smtClean="0"/>
              <a:t>10</a:t>
            </a:fld>
            <a:endParaRPr lang="en-US"/>
          </a:p>
        </p:txBody>
      </p:sp>
    </p:spTree>
    <p:extLst>
      <p:ext uri="{BB962C8B-B14F-4D97-AF65-F5344CB8AC3E}">
        <p14:creationId xmlns:p14="http://schemas.microsoft.com/office/powerpoint/2010/main" val="237975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end of the deposition contains the sign off.</a:t>
            </a:r>
          </a:p>
          <a:p>
            <a:endParaRPr lang="en-US"/>
          </a:p>
          <a:p>
            <a:r>
              <a:rPr lang="en-US" smtClean="0"/>
              <a:t>Here you see a signature “Marke Harrison”</a:t>
            </a:r>
          </a:p>
          <a:p>
            <a:endParaRPr lang="en-US"/>
          </a:p>
          <a:p>
            <a:r>
              <a:rPr lang="en-US" smtClean="0"/>
              <a:t>Whereas the notary spelled Mark’s name without an “e”, Marke himself signs with an “e”.</a:t>
            </a:r>
          </a:p>
          <a:p>
            <a:endParaRPr lang="en-US"/>
          </a:p>
          <a:p>
            <a:r>
              <a:rPr lang="en-US" smtClean="0"/>
              <a:t>We can hand extract and classify these signoffs, but at scale we want to do this automatically.</a:t>
            </a:r>
          </a:p>
          <a:p>
            <a:endParaRPr lang="en-US"/>
          </a:p>
          <a:p>
            <a:r>
              <a:rPr lang="en-US" smtClean="0"/>
              <a:t>Can any one see a problem?</a:t>
            </a:r>
          </a:p>
          <a:p>
            <a:endParaRPr lang="en-US"/>
          </a:p>
          <a:p>
            <a:r>
              <a:rPr lang="en-US" smtClean="0"/>
              <a:t>There is a cross to the left of Marke’s apparent signature. </a:t>
            </a:r>
          </a:p>
          <a:p>
            <a:endParaRPr lang="en-US"/>
          </a:p>
          <a:p>
            <a:r>
              <a:rPr lang="en-US" smtClean="0"/>
              <a:t>Could Marke’s actual signoff be the cross and the apparent signature simply be written by the notary? </a:t>
            </a:r>
          </a:p>
          <a:p>
            <a:endParaRPr lang="en-US"/>
          </a:p>
          <a:p>
            <a:r>
              <a:rPr lang="en-US" smtClean="0"/>
              <a:t>The answer is no, because the handwriting of the signature is different from the body of the deposition, and the spelling of the first name differ’s from the notary’s spelling in the metadata. And finally, when a deponent </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11</a:t>
            </a:fld>
            <a:endParaRPr lang="en-US"/>
          </a:p>
        </p:txBody>
      </p:sp>
    </p:spTree>
    <p:extLst>
      <p:ext uri="{BB962C8B-B14F-4D97-AF65-F5344CB8AC3E}">
        <p14:creationId xmlns:p14="http://schemas.microsoft.com/office/powerpoint/2010/main" val="253143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Once</a:t>
            </a:r>
            <a:r>
              <a:rPr lang="en-US" baseline="0" smtClean="0"/>
              <a:t> you have the metadata AND the signoffs, and can link them, you can start to do some powerful things.</a:t>
            </a:r>
          </a:p>
          <a:p>
            <a:endParaRPr lang="en-US" baseline="0" smtClean="0"/>
          </a:p>
          <a:p>
            <a:r>
              <a:rPr lang="en-US" baseline="0" smtClean="0"/>
              <a:t>On this slide you see the signoffs of dockyard and warehouse porters handling different commodities</a:t>
            </a:r>
          </a:p>
          <a:p>
            <a:endParaRPr lang="en-US" baseline="0" smtClean="0"/>
          </a:p>
          <a:p>
            <a:r>
              <a:rPr lang="en-US" baseline="0" smtClean="0"/>
              <a:t>Some of them sign with very crude markes, some with initials, and some with very well executed signatures.</a:t>
            </a:r>
          </a:p>
          <a:p>
            <a:endParaRPr lang="en-US" baseline="0" smtClean="0"/>
          </a:p>
          <a:p>
            <a:r>
              <a:rPr lang="en-US" baseline="0" smtClean="0"/>
              <a:t>Dive deeper into their places of residence, their ages, and their detailed activities and we soon see that quite a wide range of types of people are being captured under the occupational descriptor of “porter”. </a:t>
            </a:r>
          </a:p>
          <a:p>
            <a:endParaRPr lang="en-US" baseline="0" smtClean="0"/>
          </a:p>
          <a:p>
            <a:r>
              <a:rPr lang="en-US" baseline="0" smtClean="0"/>
              <a:t>Richard Wincles, top left, is described in the notary’s metadata as a porter, and in the text of the deposition describes being employed as a labourer with fifteen other men to unload coals from a ship into lighters at Wapping. </a:t>
            </a:r>
            <a:r>
              <a:rPr lang="en-US"/>
              <a:t>His signoff is a crude marke.</a:t>
            </a:r>
          </a:p>
          <a:p>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George Greenwood, the one with the nice signature, on the right, half way down,  is a citizen and vintner, but self-described in the text of the </a:t>
            </a:r>
            <a:r>
              <a:rPr lang="en-US" baseline="0" smtClean="0"/>
              <a:t>deposition as </a:t>
            </a:r>
            <a:r>
              <a:rPr lang="en-US" baseline="0" smtClean="0"/>
              <a:t>a porter employed bu the commissioners for Prize Goods to deliver ginger to a London warehouse</a:t>
            </a:r>
          </a:p>
          <a:p>
            <a:endParaRPr lang="en-US" baseline="0" smtClean="0"/>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12</a:t>
            </a:fld>
            <a:endParaRPr lang="en-US"/>
          </a:p>
        </p:txBody>
      </p:sp>
    </p:spTree>
    <p:extLst>
      <p:ext uri="{BB962C8B-B14F-4D97-AF65-F5344CB8AC3E}">
        <p14:creationId xmlns:p14="http://schemas.microsoft.com/office/powerpoint/2010/main" val="4281701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There are many patterns to identify and explore in the data.</a:t>
            </a:r>
          </a:p>
          <a:p>
            <a:endParaRPr lang="en-US"/>
          </a:p>
          <a:p>
            <a:r>
              <a:rPr lang="en-US" smtClean="0"/>
              <a:t>This slide shows that anchors were a popular marke amongst mariners, and former mariners.</a:t>
            </a:r>
          </a:p>
          <a:p>
            <a:endParaRPr lang="en-US"/>
          </a:p>
          <a:p>
            <a:r>
              <a:rPr lang="en-US" smtClean="0"/>
              <a:t>Take the looking glass maker Andrew Beake, who provides two slightly different anchor marks three weeks apart in 1655 – he was a former seaman.</a:t>
            </a:r>
          </a:p>
          <a:p>
            <a:endParaRPr lang="en-US"/>
          </a:p>
          <a:p>
            <a:r>
              <a:rPr lang="en-US" smtClean="0"/>
              <a:t>We are keen to use machine learning to examine sub-groups of signoffs, within the three main classes of markes, initials and signatures.</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13</a:t>
            </a:fld>
            <a:endParaRPr lang="en-US"/>
          </a:p>
        </p:txBody>
      </p:sp>
    </p:spTree>
    <p:extLst>
      <p:ext uri="{BB962C8B-B14F-4D97-AF65-F5344CB8AC3E}">
        <p14:creationId xmlns:p14="http://schemas.microsoft.com/office/powerpoint/2010/main" val="332345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best way to learn</a:t>
            </a:r>
            <a:r>
              <a:rPr lang="en-US" baseline="0" smtClean="0"/>
              <a:t> more about the Signs of Literacy initiative is to take a look at our GitHub organisation.</a:t>
            </a:r>
          </a:p>
          <a:p>
            <a:endParaRPr lang="en-US" baseline="0" smtClean="0"/>
          </a:p>
          <a:p>
            <a:r>
              <a:rPr lang="en-US" baseline="0" smtClean="0"/>
              <a:t>We have an active wiki, listing planned events and research issues, and a number of teams.</a:t>
            </a:r>
          </a:p>
          <a:p>
            <a:endParaRPr lang="en-US" baseline="0" smtClean="0"/>
          </a:p>
          <a:p>
            <a:r>
              <a:rPr lang="en-US" baseline="0" smtClean="0"/>
              <a:t>The next community event will be a four hour workshop at the Stadsarchief Amsterdam on Tuesday June 5</a:t>
            </a:r>
            <a:r>
              <a:rPr lang="en-US" baseline="30000" smtClean="0"/>
              <a:t>th</a:t>
            </a:r>
            <a:r>
              <a:rPr lang="en-US" baseline="0" smtClean="0"/>
              <a:t>, hosted by my colleague Mark Ponte.</a:t>
            </a:r>
          </a:p>
          <a:p>
            <a:endParaRPr lang="en-US" baseline="0" smtClean="0"/>
          </a:p>
          <a:p>
            <a:r>
              <a:rPr lang="en-US" baseline="0" smtClean="0"/>
              <a:t>The subject is Technology Tools to Explore Historical Literacy and it will bring together for the first time archivist and technologists at the Stadsarchief Amsterdam, with the Chronoscopic/MarineLives team</a:t>
            </a:r>
          </a:p>
          <a:p>
            <a:endParaRPr lang="en-US" baseline="0"/>
          </a:p>
          <a:p>
            <a:r>
              <a:rPr lang="en-US" baseline="0" smtClean="0"/>
              <a:t>There will be both technical and non-technical participants from England, the Netherlands, and France.</a:t>
            </a:r>
          </a:p>
          <a:p>
            <a:endParaRPr lang="en-US" baseline="0" smtClean="0"/>
          </a:p>
          <a:p>
            <a:r>
              <a:rPr lang="en-US" baseline="0" smtClean="0"/>
              <a:t>Glen Robson is planning to join in remotely by ZOOM, as is Rainer Simon, the technology lead for Recogito.</a:t>
            </a:r>
          </a:p>
          <a:p>
            <a:endParaRPr lang="en-US" baseline="0" smtClean="0"/>
          </a:p>
          <a:p>
            <a:r>
              <a:rPr lang="en-US" baseline="0" smtClean="0"/>
              <a:t>In parallel, we are starting discussions with John Sheridan, Digital Director of the National Archives in England, about potential National Archvies participation in the machine learning aspects of what we are doing.</a:t>
            </a:r>
          </a:p>
        </p:txBody>
      </p:sp>
      <p:sp>
        <p:nvSpPr>
          <p:cNvPr id="4" name="Slide Number Placeholder 3"/>
          <p:cNvSpPr>
            <a:spLocks noGrp="1"/>
          </p:cNvSpPr>
          <p:nvPr>
            <p:ph type="sldNum" sz="quarter" idx="10"/>
          </p:nvPr>
        </p:nvSpPr>
        <p:spPr/>
        <p:txBody>
          <a:bodyPr/>
          <a:lstStyle/>
          <a:p>
            <a:fld id="{4DE1288F-6AAA-4A5D-AC35-B30116A898ED}" type="slidenum">
              <a:rPr lang="en-US" smtClean="0"/>
              <a:t>14</a:t>
            </a:fld>
            <a:endParaRPr lang="en-US"/>
          </a:p>
        </p:txBody>
      </p:sp>
    </p:spTree>
    <p:extLst>
      <p:ext uri="{BB962C8B-B14F-4D97-AF65-F5344CB8AC3E}">
        <p14:creationId xmlns:p14="http://schemas.microsoft.com/office/powerpoint/2010/main" val="2124756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31508" y="4383802"/>
            <a:ext cx="5883592" cy="4607797"/>
          </a:xfrm>
        </p:spPr>
        <p:txBody>
          <a:bodyPr/>
          <a:lstStyle/>
          <a:p>
            <a:r>
              <a:rPr lang="en-US" sz="1100" smtClean="0"/>
              <a:t>We are interested working</a:t>
            </a:r>
            <a:r>
              <a:rPr lang="en-US" sz="1100" baseline="0" smtClean="0"/>
              <a:t> with </a:t>
            </a:r>
            <a:r>
              <a:rPr lang="en-US" sz="1100" smtClean="0"/>
              <a:t>three  technology ecosystems as</a:t>
            </a:r>
            <a:r>
              <a:rPr lang="en-US" sz="1100" baseline="0" smtClean="0"/>
              <a:t> we build a technology enabled manuscript community to explore historical literacy.</a:t>
            </a:r>
            <a:r>
              <a:rPr lang="en-US" sz="1100" smtClean="0"/>
              <a:t>  </a:t>
            </a:r>
          </a:p>
          <a:p>
            <a:endParaRPr lang="en-US" sz="1100" baseline="0"/>
          </a:p>
          <a:p>
            <a:r>
              <a:rPr lang="en-US" sz="1100" baseline="0" smtClean="0"/>
              <a:t>We are clear that IIIF should be at the center, but also have strong interest in working woth Transkribus to utilise their handwriting text recognition capabilities of Transkribus, together with their document layout recognition capabilities.</a:t>
            </a:r>
            <a:r>
              <a:rPr lang="en-US" sz="1100" smtClean="0"/>
              <a:t> </a:t>
            </a:r>
            <a:r>
              <a:rPr lang="en-US" sz="1100" baseline="0" smtClean="0"/>
              <a:t>We are also looking to collaborate with Recogitio, for its semantic annotation capabilities, which are expanding beyond geodata into other aspects of semantic annotation.</a:t>
            </a:r>
          </a:p>
          <a:p>
            <a:endParaRPr lang="en-US" sz="1100" baseline="0" smtClean="0"/>
          </a:p>
          <a:p>
            <a:r>
              <a:rPr lang="en-US" sz="1100" baseline="0" smtClean="0"/>
              <a:t>The cultures, organisation, funding and scale of these three ecosystems are quite different.</a:t>
            </a:r>
            <a:r>
              <a:rPr lang="en-US" sz="1100" smtClean="0"/>
              <a:t> </a:t>
            </a:r>
            <a:r>
              <a:rPr lang="en-US" sz="1100" baseline="0" smtClean="0"/>
              <a:t>IIIF is an organic, dynamic collaborative community, embedded in GLAM.</a:t>
            </a:r>
            <a:r>
              <a:rPr lang="en-US" sz="1100" smtClean="0"/>
              <a:t> </a:t>
            </a:r>
            <a:r>
              <a:rPr lang="en-US" sz="1100" baseline="0" smtClean="0"/>
              <a:t>Transkribus is vertical, with a greater separation between the technologists and the users, and comes out of academia.</a:t>
            </a:r>
            <a:r>
              <a:rPr lang="en-US" sz="1100" smtClean="0"/>
              <a:t> </a:t>
            </a:r>
            <a:r>
              <a:rPr lang="en-US" sz="1100" baseline="0" smtClean="0"/>
              <a:t>Recogitio is an initiative of the Mellon funded Pelagios commons, and shares a lot of the community spirit and collegiality of IIIF, though at a smaller scale and coming out of academia.</a:t>
            </a:r>
          </a:p>
          <a:p>
            <a:endParaRPr lang="en-US" sz="1100" baseline="0"/>
          </a:p>
          <a:p>
            <a:r>
              <a:rPr lang="en-US" sz="1100" baseline="0" smtClean="0"/>
              <a:t>We hope that Chronoscopic Education and the Signs of Literacy initiative can help promote dialogue between these three systems, and that some of the funding we intend to raise in 2019 and beyond can help develop specific interactions to support the study of literacy.</a:t>
            </a:r>
            <a:r>
              <a:rPr lang="en-US" sz="1100" smtClean="0"/>
              <a:t> </a:t>
            </a:r>
            <a:r>
              <a:rPr lang="en-US" sz="1100" baseline="0" smtClean="0"/>
              <a:t>Transkribus has a lot to learn, I believe, from the community spirit and organisation of IIIF, and IIIF has much to gain from reaching out to the archival user community,</a:t>
            </a:r>
            <a:r>
              <a:rPr lang="en-US" sz="1100" smtClean="0"/>
              <a:t> </a:t>
            </a:r>
            <a:r>
              <a:rPr lang="en-US" sz="1100" baseline="0" smtClean="0"/>
              <a:t>which is at the core of Transkribus members.</a:t>
            </a:r>
          </a:p>
          <a:p>
            <a:endParaRPr lang="en-US" sz="1100" baseline="0" smtClean="0"/>
          </a:p>
          <a:p>
            <a:r>
              <a:rPr lang="en-US" sz="1100" baseline="0" smtClean="0"/>
              <a:t>I will be representing Chronsocopic Education at the next Transkribus users conference in Vienna in November, and am also concluding a Memorandum of Understanding with Transkribus to become a formal member. We are also making a big commitment to getting 3 million words of our full text transcription together with 4,000 images into the Transkribus training database, which will make us the biggEst training base in their system. It would be great if all those images could also be made IIIF compliant.</a:t>
            </a:r>
          </a:p>
        </p:txBody>
      </p:sp>
      <p:sp>
        <p:nvSpPr>
          <p:cNvPr id="4" name="Slide Number Placeholder 3"/>
          <p:cNvSpPr>
            <a:spLocks noGrp="1"/>
          </p:cNvSpPr>
          <p:nvPr>
            <p:ph type="sldNum" sz="quarter" idx="10"/>
          </p:nvPr>
        </p:nvSpPr>
        <p:spPr/>
        <p:txBody>
          <a:bodyPr/>
          <a:lstStyle/>
          <a:p>
            <a:fld id="{4DE1288F-6AAA-4A5D-AC35-B30116A898ED}" type="slidenum">
              <a:rPr lang="en-US" smtClean="0"/>
              <a:t>15</a:t>
            </a:fld>
            <a:endParaRPr lang="en-US"/>
          </a:p>
        </p:txBody>
      </p:sp>
    </p:spTree>
    <p:extLst>
      <p:ext uri="{BB962C8B-B14F-4D97-AF65-F5344CB8AC3E}">
        <p14:creationId xmlns:p14="http://schemas.microsoft.com/office/powerpoint/2010/main" val="1969927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Our</a:t>
            </a:r>
            <a:r>
              <a:rPr lang="en-US" baseline="0" smtClean="0"/>
              <a:t> experience of running MarineLives as a low cost highly collaborative community has taught us a lot about working with technology and technologists.</a:t>
            </a:r>
          </a:p>
          <a:p>
            <a:endParaRPr lang="en-US" baseline="0" smtClean="0"/>
          </a:p>
          <a:p>
            <a:r>
              <a:rPr lang="en-US" baseline="0" smtClean="0"/>
              <a:t>Six years is long enough to have changed platforms from a Wordpress Scrripto implementation, to a series of wikis, to an integrated semantic media wiki</a:t>
            </a:r>
          </a:p>
          <a:p>
            <a:endParaRPr lang="en-US" baseline="0" smtClean="0"/>
          </a:p>
          <a:p>
            <a:r>
              <a:rPr lang="en-US" baseline="0" smtClean="0"/>
              <a:t>It is also long enough to have experienced a forced data migration and the loss of support for specific plugins</a:t>
            </a:r>
          </a:p>
          <a:p>
            <a:endParaRPr lang="en-US" baseline="0" smtClean="0"/>
          </a:p>
          <a:p>
            <a:r>
              <a:rPr lang="en-US" baseline="0" smtClean="0"/>
              <a:t>As the power of our data has become clearer to a wide range of users, it is become clearer that we need interoperability both for researchers and for technical providers</a:t>
            </a:r>
          </a:p>
          <a:p>
            <a:endParaRPr lang="en-US" baseline="0" smtClean="0"/>
          </a:p>
          <a:p>
            <a:r>
              <a:rPr lang="en-US" baseline="0" smtClean="0"/>
              <a:t>So we have some design principles as we think about the technology ecosystems and communities we want to work with.</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16</a:t>
            </a:fld>
            <a:endParaRPr lang="en-US"/>
          </a:p>
        </p:txBody>
      </p:sp>
    </p:spTree>
    <p:extLst>
      <p:ext uri="{BB962C8B-B14F-4D97-AF65-F5344CB8AC3E}">
        <p14:creationId xmlns:p14="http://schemas.microsoft.com/office/powerpoint/2010/main" val="280069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708" y="4460002"/>
            <a:ext cx="5661660" cy="4216241"/>
          </a:xfrm>
        </p:spPr>
        <p:txBody>
          <a:bodyPr/>
          <a:lstStyle/>
          <a:p>
            <a:r>
              <a:rPr lang="en-US" smtClean="0"/>
              <a:t>We</a:t>
            </a:r>
            <a:r>
              <a:rPr lang="en-US" baseline="0" smtClean="0"/>
              <a:t> are going to take the rest of this year and into early next year to develop and sequence our user requirements.</a:t>
            </a:r>
          </a:p>
          <a:p>
            <a:endParaRPr lang="en-US" baseline="0" smtClean="0"/>
          </a:p>
          <a:p>
            <a:r>
              <a:rPr lang="en-US" baseline="0" smtClean="0"/>
              <a:t>Some of them will be experimental and quick and dirty tool based.  </a:t>
            </a:r>
          </a:p>
          <a:p>
            <a:endParaRPr lang="en-US" baseline="0" smtClean="0"/>
          </a:p>
          <a:p>
            <a:r>
              <a:rPr lang="en-US" baseline="0" smtClean="0"/>
              <a:t>Others will be requirements for a robust sustainable system</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17</a:t>
            </a:fld>
            <a:endParaRPr lang="en-US"/>
          </a:p>
        </p:txBody>
      </p:sp>
    </p:spTree>
    <p:extLst>
      <p:ext uri="{BB962C8B-B14F-4D97-AF65-F5344CB8AC3E}">
        <p14:creationId xmlns:p14="http://schemas.microsoft.com/office/powerpoint/2010/main" val="2787676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Two of the requirements are around machine learning, and it is these that we wish to test in a Proof of Concept at the end of this year</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18</a:t>
            </a:fld>
            <a:endParaRPr lang="en-US"/>
          </a:p>
        </p:txBody>
      </p:sp>
    </p:spTree>
    <p:extLst>
      <p:ext uri="{BB962C8B-B14F-4D97-AF65-F5344CB8AC3E}">
        <p14:creationId xmlns:p14="http://schemas.microsoft.com/office/powerpoint/2010/main" val="1505958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are delighted that we have been selected by Google owned Kaggle as one of a small number of pro bono competitions they support each year. </a:t>
            </a:r>
          </a:p>
          <a:p>
            <a:endParaRPr lang="en-US" smtClean="0"/>
          </a:p>
          <a:p>
            <a:r>
              <a:rPr lang="en-US" smtClean="0"/>
              <a:t>This is on the merits of our proposal and the potential impact on the research field of</a:t>
            </a:r>
            <a:r>
              <a:rPr lang="en-US" baseline="0" smtClean="0"/>
              <a:t> running the competition.</a:t>
            </a:r>
          </a:p>
          <a:p>
            <a:endParaRPr lang="en-US" baseline="0" smtClean="0"/>
          </a:p>
          <a:p>
            <a:r>
              <a:rPr lang="en-US" baseline="0" smtClean="0"/>
              <a:t>Kaggle will cover the running costs of the competition. We will provide the prize pool and are now out money raising from potential sponsors and partners.</a:t>
            </a:r>
          </a:p>
          <a:p>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The Signs of Literacy Kaggle Research Competition will launch</a:t>
            </a:r>
            <a:r>
              <a:rPr lang="en-US" baseline="0" smtClean="0"/>
              <a:t> in November 2018 and run till early January 2019.</a:t>
            </a:r>
            <a:endParaRPr lang="en-US" smtClean="0"/>
          </a:p>
          <a:p>
            <a:endParaRPr lang="en-US" baseline="0" smtClean="0"/>
          </a:p>
          <a:p>
            <a:r>
              <a:rPr lang="en-US" baseline="0" smtClean="0"/>
              <a:t>The competition is a Proof of Concept and will contain two parts</a:t>
            </a:r>
          </a:p>
          <a:p>
            <a:endParaRPr lang="en-US" baseline="0" smtClean="0"/>
          </a:p>
          <a:p>
            <a:pPr marL="228600" indent="-228600">
              <a:buAutoNum type="arabicParenBoth"/>
            </a:pPr>
            <a:r>
              <a:rPr lang="en-US" baseline="0" smtClean="0"/>
              <a:t>Algorithmoc identification of markes, initials and signatures</a:t>
            </a:r>
          </a:p>
          <a:p>
            <a:pPr marL="228600" indent="-228600">
              <a:buAutoNum type="arabicParenBoth"/>
            </a:pPr>
            <a:endParaRPr lang="en-US" baseline="0" smtClean="0"/>
          </a:p>
          <a:p>
            <a:pPr marL="228600" indent="-228600">
              <a:buAutoNum type="arabicParenBoth"/>
            </a:pPr>
            <a:r>
              <a:rPr lang="en-US" baseline="0" smtClean="0"/>
              <a:t> Algorithmic discrimination between degrees of “sophistication” within the three categories of “marke”, “initial” and “signature”</a:t>
            </a:r>
          </a:p>
          <a:p>
            <a:pPr marL="228600" indent="-228600">
              <a:buAutoNum type="arabicParenBoth"/>
            </a:pPr>
            <a:endParaRPr lang="en-US" baseline="0" smtClean="0"/>
          </a:p>
          <a:p>
            <a:pPr marL="0" indent="0">
              <a:buNone/>
            </a:pPr>
            <a:r>
              <a:rPr lang="en-US" baseline="0" smtClean="0"/>
              <a:t>After proving the concept, we will be looking for an image or vision oriented computational laboratory with which to develop a grant funded collaboartion to take the work further in 2019 and beyond.</a:t>
            </a:r>
          </a:p>
          <a:p>
            <a:pPr marL="0" indent="0">
              <a:buNone/>
            </a:pPr>
            <a:endParaRPr lang="en-US" baseline="0" smtClean="0"/>
          </a:p>
        </p:txBody>
      </p:sp>
      <p:sp>
        <p:nvSpPr>
          <p:cNvPr id="4" name="Slide Number Placeholder 3"/>
          <p:cNvSpPr>
            <a:spLocks noGrp="1"/>
          </p:cNvSpPr>
          <p:nvPr>
            <p:ph type="sldNum" sz="quarter" idx="10"/>
          </p:nvPr>
        </p:nvSpPr>
        <p:spPr/>
        <p:txBody>
          <a:bodyPr/>
          <a:lstStyle/>
          <a:p>
            <a:fld id="{4DE1288F-6AAA-4A5D-AC35-B30116A898ED}" type="slidenum">
              <a:rPr lang="en-US" smtClean="0"/>
              <a:t>19</a:t>
            </a:fld>
            <a:endParaRPr lang="en-US"/>
          </a:p>
        </p:txBody>
      </p:sp>
    </p:spTree>
    <p:extLst>
      <p:ext uri="{BB962C8B-B14F-4D97-AF65-F5344CB8AC3E}">
        <p14:creationId xmlns:p14="http://schemas.microsoft.com/office/powerpoint/2010/main" val="2404137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my presentation today I would like to do four things:</a:t>
            </a:r>
          </a:p>
          <a:p>
            <a:endParaRPr lang="en-US"/>
          </a:p>
          <a:p>
            <a:pPr marL="228600" indent="-228600">
              <a:buAutoNum type="arabicParenBoth"/>
            </a:pPr>
            <a:r>
              <a:rPr lang="en-US" smtClean="0"/>
              <a:t>Introduce Chronoscopic Education, together with two of our five initiatives – MarineLives and the Signs of Literacy community</a:t>
            </a:r>
          </a:p>
          <a:p>
            <a:pPr marL="228600" indent="-228600">
              <a:buAutoNum type="arabicParenBoth"/>
            </a:pPr>
            <a:endParaRPr lang="en-US"/>
          </a:p>
          <a:p>
            <a:pPr marL="228600" indent="-228600">
              <a:buAutoNum type="arabicParenBoth"/>
            </a:pPr>
            <a:r>
              <a:rPr lang="en-US" smtClean="0"/>
              <a:t>I want to share our vision of a technology enabled manuscript community to explore historical lteracy</a:t>
            </a:r>
          </a:p>
          <a:p>
            <a:pPr marL="228600" indent="-228600">
              <a:buAutoNum type="arabicParenBoth"/>
            </a:pPr>
            <a:endParaRPr lang="en-US"/>
          </a:p>
          <a:p>
            <a:pPr marL="228600" indent="-228600">
              <a:buAutoNum type="arabicParenBoth"/>
            </a:pPr>
            <a:r>
              <a:rPr lang="en-US" smtClean="0"/>
              <a:t>Discuss the relevance of the IIIF, Transkribus and Recogito technical ecosystems to our vision</a:t>
            </a:r>
          </a:p>
          <a:p>
            <a:pPr marL="228600" indent="-228600">
              <a:buAutoNum type="arabicParenBoth"/>
            </a:pPr>
            <a:endParaRPr lang="en-US"/>
          </a:p>
          <a:p>
            <a:pPr marL="228600" indent="-228600">
              <a:buAutoNum type="arabicParenBoth"/>
            </a:pPr>
            <a:r>
              <a:rPr lang="en-US" smtClean="0"/>
              <a:t>And call for new content and technical partners to work with us on this vision over the coming years</a:t>
            </a:r>
          </a:p>
          <a:p>
            <a:pPr marL="228600" indent="-228600">
              <a:buAutoNum type="arabicParenBoth"/>
            </a:pPr>
            <a:endParaRPr lang="en-US"/>
          </a:p>
          <a:p>
            <a:pPr marL="228600" indent="-228600">
              <a:buAutoNum type="arabicParenBoth"/>
            </a:pPr>
            <a:endParaRPr lang="en-US" smtClean="0"/>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a:t>
            </a:fld>
            <a:endParaRPr lang="en-US"/>
          </a:p>
        </p:txBody>
      </p:sp>
    </p:spTree>
    <p:extLst>
      <p:ext uri="{BB962C8B-B14F-4D97-AF65-F5344CB8AC3E}">
        <p14:creationId xmlns:p14="http://schemas.microsoft.com/office/powerpoint/2010/main" val="1763002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t>
            </a:r>
            <a:r>
              <a:rPr lang="en-US" baseline="0" smtClean="0"/>
              <a:t> big requirement of our Kaggle competition will be to create a training data set of approximately 10,000 images.</a:t>
            </a:r>
          </a:p>
          <a:p>
            <a:endParaRPr lang="en-US" baseline="0" smtClean="0"/>
          </a:p>
          <a:p>
            <a:r>
              <a:rPr lang="en-US" baseline="0" smtClean="0"/>
              <a:t>Ideally we would get these into IIIF and then annotate them, before hauling them into a database to expose to the Kaggle machine learners.</a:t>
            </a:r>
          </a:p>
          <a:p>
            <a:endParaRPr lang="en-US" baseline="0" smtClean="0"/>
          </a:p>
          <a:p>
            <a:r>
              <a:rPr lang="en-US" baseline="0" smtClean="0"/>
              <a:t>We plan to use a team of volunteers to annotate this training dataset, including classifying the signoffs by degree of sophistication of execution.</a:t>
            </a:r>
          </a:p>
          <a:p>
            <a:endParaRPr lang="en-US" baseline="0" smtClean="0"/>
          </a:p>
          <a:p>
            <a:r>
              <a:rPr lang="en-US" baseline="0" smtClean="0"/>
              <a:t>One way to do this would be to use conjoint analysis to force a binary choice by volunteers as to which of two images is more sophisticated in execution.</a:t>
            </a:r>
            <a:endParaRPr lang="en-US" smtClean="0"/>
          </a:p>
          <a:p>
            <a:endParaRPr lang="en-US" smtClean="0"/>
          </a:p>
          <a:p>
            <a:r>
              <a:rPr lang="en-US" smtClean="0"/>
              <a:t>I’m a big fan of Jack Reed’s implementation</a:t>
            </a:r>
            <a:r>
              <a:rPr lang="en-US" baseline="0" smtClean="0"/>
              <a:t> of MapTab as a chrome extension to display David Rumsey’s IIIF map collection. So imagine a Conjoint analysis plugin, which popped up when you launched your laptop, and invited you to click on one of the images for a certain attribute.</a:t>
            </a:r>
          </a:p>
          <a:p>
            <a:endParaRPr lang="en-US" baseline="0" smtClean="0"/>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20</a:t>
            </a:fld>
            <a:endParaRPr lang="en-US"/>
          </a:p>
        </p:txBody>
      </p:sp>
    </p:spTree>
    <p:extLst>
      <p:ext uri="{BB962C8B-B14F-4D97-AF65-F5344CB8AC3E}">
        <p14:creationId xmlns:p14="http://schemas.microsoft.com/office/powerpoint/2010/main" val="2124756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Lots</a:t>
            </a:r>
            <a:r>
              <a:rPr lang="en-US" baseline="0" smtClean="0"/>
              <a:t> to do and lots of partner opportunities.</a:t>
            </a:r>
          </a:p>
          <a:p>
            <a:endParaRPr lang="en-US" baseline="0" smtClean="0"/>
          </a:p>
          <a:p>
            <a:r>
              <a:rPr lang="en-US" baseline="0" smtClean="0"/>
              <a:t>Specifically, we are looking for one or more additional content partners in the US, to complement material from the national Archvies in London and the Stadsarchief in Amsterdam.</a:t>
            </a:r>
          </a:p>
          <a:p>
            <a:endParaRPr lang="en-US" baseline="0" smtClean="0"/>
          </a:p>
          <a:p>
            <a:r>
              <a:rPr lang="en-US" baseline="0" smtClean="0"/>
              <a:t>We are also looking for technical partners to work with us in four areas</a:t>
            </a:r>
          </a:p>
          <a:p>
            <a:endParaRPr lang="en-US" baseline="0" smtClean="0"/>
          </a:p>
          <a:p>
            <a:pPr marL="171450" indent="-171450">
              <a:buFont typeface="Arial" charset="0"/>
              <a:buChar char="•"/>
            </a:pPr>
            <a:r>
              <a:rPr lang="en-US" baseline="0" smtClean="0"/>
              <a:t>IIIF crowdsourcing</a:t>
            </a:r>
          </a:p>
          <a:p>
            <a:pPr marL="171450" indent="-171450">
              <a:buFont typeface="Arial" charset="0"/>
              <a:buChar char="•"/>
            </a:pPr>
            <a:r>
              <a:rPr lang="en-US" baseline="0" smtClean="0"/>
              <a:t>IIIF annotation</a:t>
            </a:r>
          </a:p>
          <a:p>
            <a:pPr marL="171450" indent="-171450">
              <a:buFont typeface="Arial" charset="0"/>
              <a:buChar char="•"/>
            </a:pPr>
            <a:r>
              <a:rPr lang="en-US" baseline="0" smtClean="0"/>
              <a:t>Image based machine learning</a:t>
            </a:r>
          </a:p>
          <a:p>
            <a:pPr marL="171450" indent="-171450">
              <a:buFont typeface="Arial" charset="0"/>
              <a:buChar char="•"/>
            </a:pPr>
            <a:r>
              <a:rPr lang="en-US" baseline="0" smtClean="0"/>
              <a:t>Metadata extraction and analysis using HTR</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21</a:t>
            </a:fld>
            <a:endParaRPr lang="en-US"/>
          </a:p>
        </p:txBody>
      </p:sp>
    </p:spTree>
    <p:extLst>
      <p:ext uri="{BB962C8B-B14F-4D97-AF65-F5344CB8AC3E}">
        <p14:creationId xmlns:p14="http://schemas.microsoft.com/office/powerpoint/2010/main" val="612559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708" y="4460002"/>
            <a:ext cx="5661660" cy="4216241"/>
          </a:xfrm>
        </p:spPr>
        <p:txBody>
          <a:bodyPr/>
          <a:lstStyle/>
          <a:p>
            <a:r>
              <a:rPr lang="en-US" smtClean="0"/>
              <a:t>I</a:t>
            </a:r>
            <a:r>
              <a:rPr lang="en-US" baseline="0" smtClean="0"/>
              <a:t>f you are interested, or know of someone who may be interested, we are easy to find</a:t>
            </a:r>
          </a:p>
          <a:p>
            <a:endParaRPr lang="en-US" baseline="0" smtClean="0"/>
          </a:p>
          <a:p>
            <a:r>
              <a:rPr lang="en-US" baseline="0" smtClean="0"/>
              <a:t>Here are our contact details.</a:t>
            </a:r>
          </a:p>
          <a:p>
            <a:endParaRPr lang="en-US" baseline="0" smtClean="0"/>
          </a:p>
          <a:p>
            <a:r>
              <a:rPr lang="en-US" baseline="0" smtClean="0"/>
              <a:t>My long hair days are over, unlike my colleagues, but I do have a hairy dog</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22</a:t>
            </a:fld>
            <a:endParaRPr lang="en-US"/>
          </a:p>
        </p:txBody>
      </p:sp>
    </p:spTree>
    <p:extLst>
      <p:ext uri="{BB962C8B-B14F-4D97-AF65-F5344CB8AC3E}">
        <p14:creationId xmlns:p14="http://schemas.microsoft.com/office/powerpoint/2010/main" val="584327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And</a:t>
            </a:r>
            <a:r>
              <a:rPr lang="en-US" baseline="0" smtClean="0"/>
              <a:t> some further reading if you want to learn more on the content side</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23</a:t>
            </a:fld>
            <a:endParaRPr lang="en-US"/>
          </a:p>
        </p:txBody>
      </p:sp>
    </p:spTree>
    <p:extLst>
      <p:ext uri="{BB962C8B-B14F-4D97-AF65-F5344CB8AC3E}">
        <p14:creationId xmlns:p14="http://schemas.microsoft.com/office/powerpoint/2010/main" val="4075234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Chronoscopic Education was formed earlier this year and has three trustees – myself an American named Bob Egan, who is the former Chief Information Officer of Boise Inc., and a French legal historian, Nga Bellis-Phan. </a:t>
            </a:r>
          </a:p>
          <a:p>
            <a:endParaRPr lang="en-US"/>
          </a:p>
          <a:p>
            <a:r>
              <a:rPr lang="en-US" smtClean="0"/>
              <a:t>It is a not-for-profit social venture, and is intended to be the legal, funding and technology home for community based historical initiatives. We will be registering the organisation with the English Charity Commission as a Charitable Incorporated Organisation.</a:t>
            </a:r>
          </a:p>
          <a:p>
            <a:endParaRPr lang="en-US"/>
          </a:p>
          <a:p>
            <a:r>
              <a:rPr lang="en-US" smtClean="0"/>
              <a:t>We have three aims:</a:t>
            </a:r>
          </a:p>
          <a:p>
            <a:endParaRPr lang="en-US"/>
          </a:p>
          <a:p>
            <a:pPr marL="228600" indent="-228600">
              <a:buAutoNum type="arabicParenBoth"/>
            </a:pPr>
            <a:r>
              <a:rPr lang="en-US" smtClean="0"/>
              <a:t>To further the teaching of skills at universities and schools, specifically palaeographic, digital research and project management skills</a:t>
            </a:r>
          </a:p>
          <a:p>
            <a:pPr marL="228600" indent="-228600">
              <a:buAutoNum type="arabicParenBoth"/>
            </a:pPr>
            <a:endParaRPr lang="en-US"/>
          </a:p>
          <a:p>
            <a:pPr marL="228600" indent="-228600">
              <a:buAutoNum type="arabicParenBoth"/>
            </a:pPr>
            <a:r>
              <a:rPr lang="en-US" smtClean="0"/>
              <a:t>To apply insights drawn from small teams in management consultancy and R&amp;D project management, together with tools from data science, to the subject of history</a:t>
            </a:r>
          </a:p>
          <a:p>
            <a:pPr marL="228600" indent="-228600">
              <a:buAutoNum type="arabicParenBoth"/>
            </a:pPr>
            <a:endParaRPr lang="en-US"/>
          </a:p>
          <a:p>
            <a:pPr marL="228600" indent="-228600">
              <a:buAutoNum type="arabicParenBoth"/>
            </a:pPr>
            <a:r>
              <a:rPr lang="en-US" smtClean="0"/>
              <a:t>To build a virtual manuscript-based archive and associated research community, which will foster a culture of collaborative scholarship</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3</a:t>
            </a:fld>
            <a:endParaRPr lang="en-US"/>
          </a:p>
        </p:txBody>
      </p:sp>
    </p:spTree>
    <p:extLst>
      <p:ext uri="{BB962C8B-B14F-4D97-AF65-F5344CB8AC3E}">
        <p14:creationId xmlns:p14="http://schemas.microsoft.com/office/powerpoint/2010/main" val="372836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7708" y="4460002"/>
            <a:ext cx="5661660" cy="4216241"/>
          </a:xfrm>
        </p:spPr>
        <p:txBody>
          <a:bodyPr/>
          <a:lstStyle/>
          <a:p>
            <a:r>
              <a:rPr lang="en-US" smtClean="0"/>
              <a:t>It all started at a Hackathon at the English National Archives in 2012. </a:t>
            </a:r>
          </a:p>
          <a:p>
            <a:endParaRPr lang="en-US"/>
          </a:p>
          <a:p>
            <a:r>
              <a:rPr lang="en-US" smtClean="0"/>
              <a:t>I was interested in the dynamics of technology enabled collaboration and decided to recruit a bunch of volunteers to transcribe one volume of legal documents from the English High Court of Admiralty from 1656. </a:t>
            </a:r>
          </a:p>
          <a:p>
            <a:endParaRPr lang="en-US"/>
          </a:p>
          <a:p>
            <a:r>
              <a:rPr lang="en-US" smtClean="0"/>
              <a:t>I had a vision of facilitated collaboration, drawing on my experience at McKinsey and Booz.Allen and of pharmaceutical R&amp;D, the industry I know best, having been a Vice President in R&amp;D at GlaxoSmithKline.</a:t>
            </a:r>
          </a:p>
          <a:p>
            <a:endParaRPr lang="en-US"/>
          </a:p>
          <a:p>
            <a:r>
              <a:rPr lang="en-US" smtClean="0"/>
              <a:t>Six years later, we have a thriving community and six million words of full text semi-diplomatic transcriptions.</a:t>
            </a:r>
          </a:p>
          <a:p>
            <a:endParaRPr lang="en-US"/>
          </a:p>
          <a:p>
            <a:r>
              <a:rPr lang="en-US"/>
              <a:t>W</a:t>
            </a:r>
            <a:r>
              <a:rPr lang="en-US" smtClean="0"/>
              <a:t>e revised our strategy late last year and have broadened our period and content range and are looking to scale up and partner.</a:t>
            </a:r>
          </a:p>
          <a:p>
            <a:endParaRPr lang="en-US"/>
          </a:p>
          <a:p>
            <a:r>
              <a:rPr lang="en-US" b="1" smtClean="0"/>
              <a:t>It is our drive for scale and reach which has led to our interest in how different technical ecosystems can support our ambitions and which has led to our interest in IIIF standards for our document images.</a:t>
            </a:r>
            <a:endParaRPr lang="en-US" b="1"/>
          </a:p>
        </p:txBody>
      </p:sp>
      <p:sp>
        <p:nvSpPr>
          <p:cNvPr id="4" name="Slide Number Placeholder 3"/>
          <p:cNvSpPr>
            <a:spLocks noGrp="1"/>
          </p:cNvSpPr>
          <p:nvPr>
            <p:ph type="sldNum" sz="quarter" idx="10"/>
          </p:nvPr>
        </p:nvSpPr>
        <p:spPr/>
        <p:txBody>
          <a:bodyPr/>
          <a:lstStyle/>
          <a:p>
            <a:fld id="{4DE1288F-6AAA-4A5D-AC35-B30116A898ED}" type="slidenum">
              <a:rPr lang="en-US" smtClean="0"/>
              <a:t>4</a:t>
            </a:fld>
            <a:endParaRPr lang="en-US"/>
          </a:p>
        </p:txBody>
      </p:sp>
    </p:spTree>
    <p:extLst>
      <p:ext uri="{BB962C8B-B14F-4D97-AF65-F5344CB8AC3E}">
        <p14:creationId xmlns:p14="http://schemas.microsoft.com/office/powerpoint/2010/main" val="282530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Here’s a typical document image, with its full text transcription</a:t>
            </a:r>
          </a:p>
          <a:p>
            <a:endParaRPr lang="en-US"/>
          </a:p>
          <a:p>
            <a:r>
              <a:rPr lang="en-US" smtClean="0"/>
              <a:t>Folio 1 recto from HCA 13/71, the volume we worked on back in 2012</a:t>
            </a:r>
          </a:p>
          <a:p>
            <a:endParaRPr lang="en-US"/>
          </a:p>
          <a:p>
            <a:r>
              <a:rPr lang="en-US" smtClean="0"/>
              <a:t>The image is vieweable on our semantic media wiki. Click on the image in the wiki page and you will get a zoomable image, adequate for transcription and inspection.</a:t>
            </a:r>
          </a:p>
          <a:p>
            <a:endParaRPr lang="en-US"/>
          </a:p>
          <a:p>
            <a:r>
              <a:rPr lang="en-US" smtClean="0"/>
              <a:t>At the moment it is not exposed to IIIF.</a:t>
            </a:r>
          </a:p>
          <a:p>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5</a:t>
            </a:fld>
            <a:endParaRPr lang="en-US"/>
          </a:p>
        </p:txBody>
      </p:sp>
    </p:spTree>
    <p:extLst>
      <p:ext uri="{BB962C8B-B14F-4D97-AF65-F5344CB8AC3E}">
        <p14:creationId xmlns:p14="http://schemas.microsoft.com/office/powerpoint/2010/main" val="234969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And here are a list of our MarineLives volunteers.</a:t>
            </a:r>
          </a:p>
          <a:p>
            <a:endParaRPr lang="en-US"/>
          </a:p>
          <a:p>
            <a:r>
              <a:rPr lang="en-US" smtClean="0"/>
              <a:t>The left hand “tombstone’ lists the </a:t>
            </a:r>
            <a:r>
              <a:rPr lang="en-US" b="1" smtClean="0"/>
              <a:t>twenty-nine volunteers </a:t>
            </a:r>
            <a:r>
              <a:rPr lang="en-US" smtClean="0"/>
              <a:t>who worked on our original volume, HCA 13/71, back in 2012.</a:t>
            </a:r>
          </a:p>
          <a:p>
            <a:endParaRPr lang="en-US"/>
          </a:p>
          <a:p>
            <a:r>
              <a:rPr lang="en-US" smtClean="0"/>
              <a:t>Eight of that group of twenty-nine remain involved in MarineLives six years later.</a:t>
            </a:r>
          </a:p>
          <a:p>
            <a:endParaRPr lang="en-US"/>
          </a:p>
          <a:p>
            <a:r>
              <a:rPr lang="en-US" smtClean="0"/>
              <a:t>The grey block of names lists </a:t>
            </a:r>
            <a:r>
              <a:rPr lang="en-US" b="1" smtClean="0"/>
              <a:t>over one hundred and fifty contributors </a:t>
            </a:r>
            <a:r>
              <a:rPr lang="en-US" smtClean="0"/>
              <a:t>to MarineLives since we started. They have contributed as transcribers, annotators, commentators, advisors, interviewees and coders. </a:t>
            </a:r>
          </a:p>
          <a:p>
            <a:endParaRPr lang="en-US"/>
          </a:p>
          <a:p>
            <a:r>
              <a:rPr lang="en-US" smtClean="0"/>
              <a:t>They live in England, Scotland, Wales, Ireland, France, the Netherlands, Spain, Italy, Sweden, Canada, the United States and Australia.</a:t>
            </a:r>
          </a:p>
          <a:p>
            <a:endParaRPr lang="en-US"/>
          </a:p>
          <a:p>
            <a:r>
              <a:rPr lang="en-US" smtClean="0"/>
              <a:t>They include university undergraduates, PhD candidates, early career scholars and full professors, archivists and librarians, archaeologists, digital humanists, </a:t>
            </a:r>
            <a:r>
              <a:rPr lang="en-US" smtClean="0"/>
              <a:t>corpUS  </a:t>
            </a:r>
            <a:r>
              <a:rPr lang="en-US" smtClean="0"/>
              <a:t>linguists, web designers, lawyers, retirees, and many many more wonderful occupations.</a:t>
            </a:r>
          </a:p>
          <a:p>
            <a:endParaRPr lang="en-US" b="1"/>
          </a:p>
          <a:p>
            <a:r>
              <a:rPr lang="en-US" smtClean="0"/>
              <a:t>Beyond these contributors, we have a rich and vocal Twitter followership numbering – </a:t>
            </a:r>
            <a:r>
              <a:rPr lang="en-US" b="1" smtClean="0"/>
              <a:t>one thousand eight hundred and seventy six at the last count. </a:t>
            </a:r>
          </a:p>
          <a:p>
            <a:endParaRPr lang="en-US" b="1"/>
          </a:p>
          <a:p>
            <a:r>
              <a:rPr lang="en-US" b="1" smtClean="0"/>
              <a:t>You can follow us on Twitter at @Marinelivesorg</a:t>
            </a:r>
          </a:p>
          <a:p>
            <a:endParaRPr lang="en-US"/>
          </a:p>
          <a:p>
            <a:endParaRPr lang="en-US" smtClean="0"/>
          </a:p>
          <a:p>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6</a:t>
            </a:fld>
            <a:endParaRPr lang="en-US"/>
          </a:p>
        </p:txBody>
      </p:sp>
    </p:spTree>
    <p:extLst>
      <p:ext uri="{BB962C8B-B14F-4D97-AF65-F5344CB8AC3E}">
        <p14:creationId xmlns:p14="http://schemas.microsoft.com/office/powerpoint/2010/main" val="168838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 me move now to our new Signs of Literacy community initiative and invite you all to consider joining and contributing.</a:t>
            </a:r>
          </a:p>
          <a:p>
            <a:endParaRPr lang="en-US"/>
          </a:p>
          <a:p>
            <a:r>
              <a:rPr lang="en-US" smtClean="0"/>
              <a:t>The community is in its infancy, and is being driven by Chronoscopic Education and MarineLives, by the social historian Dr Mark Hailwood, who is at Bristol University, and by Mark Ponte, the acting project leader of the Alle Amsterdamser Akten project at the Amsterdam  Munical Archives.</a:t>
            </a:r>
          </a:p>
          <a:p>
            <a:endParaRPr lang="en-US"/>
          </a:p>
          <a:p>
            <a:r>
              <a:rPr lang="en-US" smtClean="0"/>
              <a:t>Take a look at some of the image snippets on this slide.</a:t>
            </a:r>
          </a:p>
          <a:p>
            <a:endParaRPr lang="en-US"/>
          </a:p>
          <a:p>
            <a:r>
              <a:rPr lang="en-US" smtClean="0"/>
              <a:t>You will see a mixture of markes, initials and signatures.</a:t>
            </a:r>
          </a:p>
          <a:p>
            <a:endParaRPr lang="en-US"/>
          </a:p>
          <a:p>
            <a:r>
              <a:rPr lang="en-US" smtClean="0"/>
              <a:t>Some are simple, some quite complex.</a:t>
            </a:r>
          </a:p>
          <a:p>
            <a:endParaRPr lang="en-US"/>
          </a:p>
          <a:p>
            <a:r>
              <a:rPr lang="en-US" smtClean="0"/>
              <a:t>They are the work of mariners, coopers, fishmongers, fishermen, merchants and many many more marine and shore based occupations.</a:t>
            </a:r>
          </a:p>
          <a:p>
            <a:endParaRPr lang="en-US" smtClean="0"/>
          </a:p>
          <a:p>
            <a:r>
              <a:rPr lang="en-US" smtClean="0"/>
              <a:t>They exist in the hundreds of thousands and millions in archvies, libraries and museums all over the world, and </a:t>
            </a:r>
            <a:r>
              <a:rPr lang="en-US" b="1" smtClean="0"/>
              <a:t>we want to collect these and work on them at scale.</a:t>
            </a:r>
            <a:endParaRPr lang="en-US" b="1"/>
          </a:p>
        </p:txBody>
      </p:sp>
      <p:sp>
        <p:nvSpPr>
          <p:cNvPr id="4" name="Slide Number Placeholder 3"/>
          <p:cNvSpPr>
            <a:spLocks noGrp="1"/>
          </p:cNvSpPr>
          <p:nvPr>
            <p:ph type="sldNum" sz="quarter" idx="10"/>
          </p:nvPr>
        </p:nvSpPr>
        <p:spPr/>
        <p:txBody>
          <a:bodyPr/>
          <a:lstStyle/>
          <a:p>
            <a:fld id="{4DE1288F-6AAA-4A5D-AC35-B30116A898ED}" type="slidenum">
              <a:rPr lang="en-US" smtClean="0"/>
              <a:t>7</a:t>
            </a:fld>
            <a:endParaRPr lang="en-US"/>
          </a:p>
        </p:txBody>
      </p:sp>
    </p:spTree>
    <p:extLst>
      <p:ext uri="{BB962C8B-B14F-4D97-AF65-F5344CB8AC3E}">
        <p14:creationId xmlns:p14="http://schemas.microsoft.com/office/powerpoint/2010/main" val="364221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Historian David Cressy had the insight forty years ago that markes, initials and signatures could be used as a surrogate marker for literacy.</a:t>
            </a:r>
          </a:p>
          <a:p>
            <a:endParaRPr lang="en-US"/>
          </a:p>
          <a:p>
            <a:r>
              <a:rPr lang="en-US" smtClean="0"/>
              <a:t>His approach was simple – if you could sign your name, you were literate, I you left a mark you were not literate.</a:t>
            </a:r>
          </a:p>
          <a:p>
            <a:endParaRPr lang="en-US"/>
          </a:p>
          <a:p>
            <a:r>
              <a:rPr lang="en-US" smtClean="0"/>
              <a:t>His work was innovative and spawned studies of literacy across different languages and periods, but the scale of the work was at the tens of thousands.</a:t>
            </a:r>
          </a:p>
          <a:p>
            <a:endParaRPr lang="en-US"/>
          </a:p>
          <a:p>
            <a:r>
              <a:rPr lang="en-US" smtClean="0"/>
              <a:t>Forty years later, the time is right to work at much greater scale and to apply more sophisticated approaches to measuring literacy and to do this in a </a:t>
            </a:r>
            <a:r>
              <a:rPr lang="en-US" smtClean="0"/>
              <a:t>collaborAtive</a:t>
            </a:r>
            <a:r>
              <a:rPr lang="en-US" smtClean="0"/>
              <a:t>, comparative and international manner.</a:t>
            </a:r>
          </a:p>
          <a:p>
            <a:endParaRPr lang="en-US"/>
          </a:p>
          <a:p>
            <a:r>
              <a:rPr lang="en-US" b="1" smtClean="0"/>
              <a:t>We want to build a diverse community – historians, linguists, modern literacy researchers, digital humanists, developers and machine learners</a:t>
            </a:r>
          </a:p>
          <a:p>
            <a:endParaRPr lang="en-US" b="1"/>
          </a:p>
          <a:p>
            <a:r>
              <a:rPr lang="en-US" smtClean="0"/>
              <a:t>We are taking the rest of this year to form the community and to refine its aims, culminating in an exciting machine learning competition at the end of the year. </a:t>
            </a:r>
          </a:p>
          <a:p>
            <a:endParaRPr lang="en-US"/>
          </a:p>
          <a:p>
            <a:r>
              <a:rPr lang="en-US" smtClean="0"/>
              <a:t>Then in 2019 we want to put together a series of grant bids to pursue different strands of research under the signs of literacy umbrella.  We are organic, not hierachical, and that will be reflected in our funding strategy.</a:t>
            </a:r>
          </a:p>
          <a:p>
            <a:endParaRPr lang="en-US"/>
          </a:p>
          <a:p>
            <a:endParaRPr lang="en-US" smtClean="0"/>
          </a:p>
          <a:p>
            <a:endParaRPr lang="en-US"/>
          </a:p>
          <a:p>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8</a:t>
            </a:fld>
            <a:endParaRPr lang="en-US"/>
          </a:p>
        </p:txBody>
      </p:sp>
    </p:spTree>
    <p:extLst>
      <p:ext uri="{BB962C8B-B14F-4D97-AF65-F5344CB8AC3E}">
        <p14:creationId xmlns:p14="http://schemas.microsoft.com/office/powerpoint/2010/main" val="2124756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Let’s look at some of the raw material and surface some of the technical challenges.</a:t>
            </a:r>
          </a:p>
          <a:p>
            <a:endParaRPr lang="en-US"/>
          </a:p>
          <a:p>
            <a:r>
              <a:rPr lang="en-US" smtClean="0"/>
              <a:t>I’m going to use High Court of Admiralty documents as the use case.</a:t>
            </a:r>
          </a:p>
          <a:p>
            <a:endParaRPr lang="en-US"/>
          </a:p>
          <a:p>
            <a:r>
              <a:rPr lang="en-US" smtClean="0"/>
              <a:t>Here you see the deposition or witness statement of Mark Harrison. He was a mariner and master of a ship. He lived in Wapping on the Thames, and was twenty seven when he made his deposition on September 21</a:t>
            </a:r>
            <a:r>
              <a:rPr lang="en-US" baseline="30000" smtClean="0"/>
              <a:t>st</a:t>
            </a:r>
            <a:r>
              <a:rPr lang="en-US" smtClean="0"/>
              <a:t> 1659. This deposition comes from HCA 13/68 and spans folio 1r through to 3r.</a:t>
            </a:r>
          </a:p>
          <a:p>
            <a:endParaRPr lang="en-US"/>
          </a:p>
          <a:p>
            <a:r>
              <a:rPr lang="en-US" smtClean="0"/>
              <a:t>The deposition is five pages long</a:t>
            </a:r>
          </a:p>
          <a:p>
            <a:endParaRPr lang="en-US"/>
          </a:p>
          <a:p>
            <a:r>
              <a:rPr lang="en-US" smtClean="0"/>
              <a:t>The document itself is written in the hand of a notary or clerk. </a:t>
            </a:r>
          </a:p>
          <a:p>
            <a:endParaRPr lang="en-US"/>
          </a:p>
          <a:p>
            <a:r>
              <a:rPr lang="en-US" smtClean="0"/>
              <a:t>The only portion of the document which gives direct evidence of literacy is the signoff, at the end of the deposition.</a:t>
            </a:r>
            <a:endParaRPr lang="en-US"/>
          </a:p>
        </p:txBody>
      </p:sp>
      <p:sp>
        <p:nvSpPr>
          <p:cNvPr id="4" name="Slide Number Placeholder 3"/>
          <p:cNvSpPr>
            <a:spLocks noGrp="1"/>
          </p:cNvSpPr>
          <p:nvPr>
            <p:ph type="sldNum" sz="quarter" idx="10"/>
          </p:nvPr>
        </p:nvSpPr>
        <p:spPr/>
        <p:txBody>
          <a:bodyPr/>
          <a:lstStyle/>
          <a:p>
            <a:fld id="{4DE1288F-6AAA-4A5D-AC35-B30116A898ED}" type="slidenum">
              <a:rPr lang="en-US" smtClean="0"/>
              <a:t>9</a:t>
            </a:fld>
            <a:endParaRPr lang="en-US"/>
          </a:p>
        </p:txBody>
      </p:sp>
    </p:spTree>
    <p:extLst>
      <p:ext uri="{BB962C8B-B14F-4D97-AF65-F5344CB8AC3E}">
        <p14:creationId xmlns:p14="http://schemas.microsoft.com/office/powerpoint/2010/main" val="212475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20E92A-CD77-4455-8914-E6ED6F2BC8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D9C3C0FC-390B-4AC9-A89B-0D8C005EF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64BF48C1-C89F-4CE3-BF27-37A5751C3347}"/>
              </a:ext>
            </a:extLst>
          </p:cNvPr>
          <p:cNvSpPr>
            <a:spLocks noGrp="1"/>
          </p:cNvSpPr>
          <p:nvPr>
            <p:ph type="dt" sz="half" idx="10"/>
          </p:nvPr>
        </p:nvSpPr>
        <p:spPr/>
        <p:txBody>
          <a:bodyPr/>
          <a:lstStyle/>
          <a:p>
            <a:fld id="{95AAD181-55FE-4491-A96A-CD8F99FE9A9A}" type="datetime1">
              <a:rPr lang="en-GB" smtClean="0"/>
              <a:t>24/05/2018</a:t>
            </a:fld>
            <a:endParaRPr lang="en-GB"/>
          </a:p>
        </p:txBody>
      </p:sp>
      <p:sp>
        <p:nvSpPr>
          <p:cNvPr id="5" name="Footer Placeholder 4">
            <a:extLst>
              <a:ext uri="{FF2B5EF4-FFF2-40B4-BE49-F238E27FC236}">
                <a16:creationId xmlns:a16="http://schemas.microsoft.com/office/drawing/2014/main" xmlns="" id="{F48C6DB0-4FC0-4E89-A71C-2177B4AF26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63C19FCE-7F08-43DD-A0C3-1C6DD3C35DCC}"/>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270376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A9F92D-2A25-49A3-976A-40B8912702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B876B865-8892-40C6-9E4F-8A91F776F96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17FDA897-4C17-4EE5-852A-3359D0FD2286}"/>
              </a:ext>
            </a:extLst>
          </p:cNvPr>
          <p:cNvSpPr>
            <a:spLocks noGrp="1"/>
          </p:cNvSpPr>
          <p:nvPr>
            <p:ph type="dt" sz="half" idx="10"/>
          </p:nvPr>
        </p:nvSpPr>
        <p:spPr/>
        <p:txBody>
          <a:bodyPr/>
          <a:lstStyle/>
          <a:p>
            <a:fld id="{823BC05C-01CC-4F6F-BFE7-1DAECDB97005}" type="datetime1">
              <a:rPr lang="en-GB" smtClean="0"/>
              <a:t>24/05/2018</a:t>
            </a:fld>
            <a:endParaRPr lang="en-GB"/>
          </a:p>
        </p:txBody>
      </p:sp>
      <p:sp>
        <p:nvSpPr>
          <p:cNvPr id="5" name="Footer Placeholder 4">
            <a:extLst>
              <a:ext uri="{FF2B5EF4-FFF2-40B4-BE49-F238E27FC236}">
                <a16:creationId xmlns:a16="http://schemas.microsoft.com/office/drawing/2014/main" xmlns="" id="{296FE9E7-0BA5-47A7-A79F-E7EB2D5A4D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16CFDF55-0699-4813-9B8C-0AD8D3C09703}"/>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395013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18BA57C-7F12-4728-BBD3-4566CA40C7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C1666BBF-3EA1-4E19-B709-5FC6BF328B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E2860F24-B2E9-41F6-9185-7868494FDCCB}"/>
              </a:ext>
            </a:extLst>
          </p:cNvPr>
          <p:cNvSpPr>
            <a:spLocks noGrp="1"/>
          </p:cNvSpPr>
          <p:nvPr>
            <p:ph type="dt" sz="half" idx="10"/>
          </p:nvPr>
        </p:nvSpPr>
        <p:spPr/>
        <p:txBody>
          <a:bodyPr/>
          <a:lstStyle/>
          <a:p>
            <a:fld id="{56C44E01-DEC8-41BA-AAE7-68A09B487EC2}" type="datetime1">
              <a:rPr lang="en-GB" smtClean="0"/>
              <a:t>24/05/2018</a:t>
            </a:fld>
            <a:endParaRPr lang="en-GB"/>
          </a:p>
        </p:txBody>
      </p:sp>
      <p:sp>
        <p:nvSpPr>
          <p:cNvPr id="5" name="Footer Placeholder 4">
            <a:extLst>
              <a:ext uri="{FF2B5EF4-FFF2-40B4-BE49-F238E27FC236}">
                <a16:creationId xmlns:a16="http://schemas.microsoft.com/office/drawing/2014/main" xmlns="" id="{A1F43E02-15E2-46F0-8A4C-AA603D0FCD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B9AAEA42-801D-4220-B9F4-1F82418F0145}"/>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4036173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4A30AF-E107-44DB-830F-5EDB7C6867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4C9EF3AD-4E6B-45F9-880A-C98A5C95F1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6F49D22D-9A6C-4AEE-8A75-CBAF7A48839E}"/>
              </a:ext>
            </a:extLst>
          </p:cNvPr>
          <p:cNvSpPr>
            <a:spLocks noGrp="1"/>
          </p:cNvSpPr>
          <p:nvPr>
            <p:ph type="dt" sz="half" idx="10"/>
          </p:nvPr>
        </p:nvSpPr>
        <p:spPr/>
        <p:txBody>
          <a:bodyPr/>
          <a:lstStyle/>
          <a:p>
            <a:fld id="{006BDBB5-8156-42E0-833E-F3537B34CFF6}" type="datetime1">
              <a:rPr lang="en-GB" smtClean="0"/>
              <a:t>24/05/2018</a:t>
            </a:fld>
            <a:endParaRPr lang="en-GB"/>
          </a:p>
        </p:txBody>
      </p:sp>
      <p:sp>
        <p:nvSpPr>
          <p:cNvPr id="5" name="Footer Placeholder 4">
            <a:extLst>
              <a:ext uri="{FF2B5EF4-FFF2-40B4-BE49-F238E27FC236}">
                <a16:creationId xmlns:a16="http://schemas.microsoft.com/office/drawing/2014/main" xmlns="" id="{66555244-554D-4213-AF65-55AC326B8D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9B31DE0B-2C8A-454C-A3A8-957F2FA17663}"/>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418302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21B3EB-EFB1-44F3-BFF6-7A398469F5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364A908E-FD91-4834-A956-CEAC9E704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99355B0B-6C4B-4BC7-8581-E205A1E08D16}"/>
              </a:ext>
            </a:extLst>
          </p:cNvPr>
          <p:cNvSpPr>
            <a:spLocks noGrp="1"/>
          </p:cNvSpPr>
          <p:nvPr>
            <p:ph type="dt" sz="half" idx="10"/>
          </p:nvPr>
        </p:nvSpPr>
        <p:spPr/>
        <p:txBody>
          <a:bodyPr/>
          <a:lstStyle/>
          <a:p>
            <a:fld id="{0C0C565B-335E-4CCE-947A-43F8CDDF4F54}" type="datetime1">
              <a:rPr lang="en-GB" smtClean="0"/>
              <a:t>24/05/2018</a:t>
            </a:fld>
            <a:endParaRPr lang="en-GB"/>
          </a:p>
        </p:txBody>
      </p:sp>
      <p:sp>
        <p:nvSpPr>
          <p:cNvPr id="5" name="Footer Placeholder 4">
            <a:extLst>
              <a:ext uri="{FF2B5EF4-FFF2-40B4-BE49-F238E27FC236}">
                <a16:creationId xmlns:a16="http://schemas.microsoft.com/office/drawing/2014/main" xmlns="" id="{D3FC115B-C259-493B-B894-D5A4B935D6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AC780DA0-21F5-4C4E-8B8F-E6ED572048AE}"/>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787942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F3E379-4D52-4099-9CED-80CA081011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CDF012D8-C464-42C2-A536-CA88513C78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F68E37D8-567A-4891-A1FC-9E5502A1D0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CC4D401E-AB01-47E8-8978-58D5B948AFC5}"/>
              </a:ext>
            </a:extLst>
          </p:cNvPr>
          <p:cNvSpPr>
            <a:spLocks noGrp="1"/>
          </p:cNvSpPr>
          <p:nvPr>
            <p:ph type="dt" sz="half" idx="10"/>
          </p:nvPr>
        </p:nvSpPr>
        <p:spPr/>
        <p:txBody>
          <a:bodyPr/>
          <a:lstStyle/>
          <a:p>
            <a:fld id="{4DE347D3-66B0-430A-9196-BFD9FD4EF8B7}" type="datetime1">
              <a:rPr lang="en-GB" smtClean="0"/>
              <a:t>24/05/2018</a:t>
            </a:fld>
            <a:endParaRPr lang="en-GB"/>
          </a:p>
        </p:txBody>
      </p:sp>
      <p:sp>
        <p:nvSpPr>
          <p:cNvPr id="6" name="Footer Placeholder 5">
            <a:extLst>
              <a:ext uri="{FF2B5EF4-FFF2-40B4-BE49-F238E27FC236}">
                <a16:creationId xmlns:a16="http://schemas.microsoft.com/office/drawing/2014/main" xmlns="" id="{F0978136-72C7-4F15-95DE-504242821F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655802C7-9267-46E0-973A-65CAC7CAF229}"/>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3801498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179946-B7BE-4AB5-BEE2-3F87E00B6F2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B919A1B4-EF1B-4A33-828A-2A36B266A8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EBA48B0-2FD6-4ACF-B3B6-7CD219A838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25A222A1-52CC-4144-B955-27EA78CE3C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FCC5772-462E-4B47-AEC6-68C6C42296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C1F890F0-2882-4B67-980D-EE57CCEAA917}"/>
              </a:ext>
            </a:extLst>
          </p:cNvPr>
          <p:cNvSpPr>
            <a:spLocks noGrp="1"/>
          </p:cNvSpPr>
          <p:nvPr>
            <p:ph type="dt" sz="half" idx="10"/>
          </p:nvPr>
        </p:nvSpPr>
        <p:spPr/>
        <p:txBody>
          <a:bodyPr/>
          <a:lstStyle/>
          <a:p>
            <a:fld id="{FCBD38EC-8DBD-472A-AB1F-A706C1F4E58C}" type="datetime1">
              <a:rPr lang="en-GB" smtClean="0"/>
              <a:t>24/05/2018</a:t>
            </a:fld>
            <a:endParaRPr lang="en-GB"/>
          </a:p>
        </p:txBody>
      </p:sp>
      <p:sp>
        <p:nvSpPr>
          <p:cNvPr id="8" name="Footer Placeholder 7">
            <a:extLst>
              <a:ext uri="{FF2B5EF4-FFF2-40B4-BE49-F238E27FC236}">
                <a16:creationId xmlns:a16="http://schemas.microsoft.com/office/drawing/2014/main" xmlns="" id="{91553ED7-28DB-4BF3-AD84-6BC1230D7FB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942793A8-6AE9-4310-98D0-C31601853F1B}"/>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2816075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991CC-72EB-4361-8001-99A9B55E0C6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0AA7220F-5C56-47AA-A86D-EEED886E0461}"/>
              </a:ext>
            </a:extLst>
          </p:cNvPr>
          <p:cNvSpPr>
            <a:spLocks noGrp="1"/>
          </p:cNvSpPr>
          <p:nvPr>
            <p:ph type="dt" sz="half" idx="10"/>
          </p:nvPr>
        </p:nvSpPr>
        <p:spPr/>
        <p:txBody>
          <a:bodyPr/>
          <a:lstStyle/>
          <a:p>
            <a:fld id="{CC104D51-E836-435C-9AAE-2FB6A368C5FA}" type="datetime1">
              <a:rPr lang="en-GB" smtClean="0"/>
              <a:t>24/05/2018</a:t>
            </a:fld>
            <a:endParaRPr lang="en-GB"/>
          </a:p>
        </p:txBody>
      </p:sp>
      <p:sp>
        <p:nvSpPr>
          <p:cNvPr id="4" name="Footer Placeholder 3">
            <a:extLst>
              <a:ext uri="{FF2B5EF4-FFF2-40B4-BE49-F238E27FC236}">
                <a16:creationId xmlns:a16="http://schemas.microsoft.com/office/drawing/2014/main" xmlns="" id="{B119D4E6-15DD-46C4-A8A8-142CD7EF11E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A5349CA3-1E61-46A7-ABD7-7BB037DBAD2D}"/>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1879825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F9BC880-9016-45BB-8653-088AB5EC3DC7}"/>
              </a:ext>
            </a:extLst>
          </p:cNvPr>
          <p:cNvSpPr>
            <a:spLocks noGrp="1"/>
          </p:cNvSpPr>
          <p:nvPr>
            <p:ph type="dt" sz="half" idx="10"/>
          </p:nvPr>
        </p:nvSpPr>
        <p:spPr/>
        <p:txBody>
          <a:bodyPr/>
          <a:lstStyle/>
          <a:p>
            <a:fld id="{6894BDEC-7705-44CB-A7ED-019B3DE987B7}" type="datetime1">
              <a:rPr lang="en-GB" smtClean="0"/>
              <a:t>24/05/2018</a:t>
            </a:fld>
            <a:endParaRPr lang="en-GB"/>
          </a:p>
        </p:txBody>
      </p:sp>
      <p:sp>
        <p:nvSpPr>
          <p:cNvPr id="3" name="Footer Placeholder 2">
            <a:extLst>
              <a:ext uri="{FF2B5EF4-FFF2-40B4-BE49-F238E27FC236}">
                <a16:creationId xmlns:a16="http://schemas.microsoft.com/office/drawing/2014/main" xmlns="" id="{8BF0E7B8-2FBC-4A4F-B5AD-C73E468EB53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CC16DC71-D62A-4FDB-8598-E3D2853401D8}"/>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102698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D5996D-C9EA-40C1-9200-13AF8525C9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417DB5B8-8AA4-40CC-B31A-284531FD41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090267F1-D9AC-41C1-9117-A66859864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1960C88-8960-4E6B-8BD2-3F13078E18E1}"/>
              </a:ext>
            </a:extLst>
          </p:cNvPr>
          <p:cNvSpPr>
            <a:spLocks noGrp="1"/>
          </p:cNvSpPr>
          <p:nvPr>
            <p:ph type="dt" sz="half" idx="10"/>
          </p:nvPr>
        </p:nvSpPr>
        <p:spPr/>
        <p:txBody>
          <a:bodyPr/>
          <a:lstStyle/>
          <a:p>
            <a:fld id="{17761859-E491-4840-BACC-901B30F3BDB0}" type="datetime1">
              <a:rPr lang="en-GB" smtClean="0"/>
              <a:t>24/05/2018</a:t>
            </a:fld>
            <a:endParaRPr lang="en-GB"/>
          </a:p>
        </p:txBody>
      </p:sp>
      <p:sp>
        <p:nvSpPr>
          <p:cNvPr id="6" name="Footer Placeholder 5">
            <a:extLst>
              <a:ext uri="{FF2B5EF4-FFF2-40B4-BE49-F238E27FC236}">
                <a16:creationId xmlns:a16="http://schemas.microsoft.com/office/drawing/2014/main" xmlns="" id="{895F3EF4-8C35-4007-AD93-F4FE0C2D788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B8BDF95E-4A29-42A2-9291-87B859591567}"/>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870278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11FEC7-EDF7-449C-B5D5-DCE02D4D3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B520D462-0D62-45DD-8179-69E7872E64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7490E4AA-EE25-4A53-8380-C91589858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7B5250B-82C2-40F4-9B41-0C3A9E113F10}"/>
              </a:ext>
            </a:extLst>
          </p:cNvPr>
          <p:cNvSpPr>
            <a:spLocks noGrp="1"/>
          </p:cNvSpPr>
          <p:nvPr>
            <p:ph type="dt" sz="half" idx="10"/>
          </p:nvPr>
        </p:nvSpPr>
        <p:spPr/>
        <p:txBody>
          <a:bodyPr/>
          <a:lstStyle/>
          <a:p>
            <a:fld id="{BBCB8754-8096-46A0-BAF7-2789C987DCAD}" type="datetime1">
              <a:rPr lang="en-GB" smtClean="0"/>
              <a:t>24/05/2018</a:t>
            </a:fld>
            <a:endParaRPr lang="en-GB"/>
          </a:p>
        </p:txBody>
      </p:sp>
      <p:sp>
        <p:nvSpPr>
          <p:cNvPr id="6" name="Footer Placeholder 5">
            <a:extLst>
              <a:ext uri="{FF2B5EF4-FFF2-40B4-BE49-F238E27FC236}">
                <a16:creationId xmlns:a16="http://schemas.microsoft.com/office/drawing/2014/main" xmlns="" id="{D64EEED6-BC1E-4665-95F2-FE54F6F3D1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D9256D6C-BEB2-4355-A4AA-9AE4F32BD2E2}"/>
              </a:ext>
            </a:extLst>
          </p:cNvPr>
          <p:cNvSpPr>
            <a:spLocks noGrp="1"/>
          </p:cNvSpPr>
          <p:nvPr>
            <p:ph type="sldNum" sz="quarter" idx="12"/>
          </p:nvPr>
        </p:nvSpPr>
        <p:spPr/>
        <p:txBody>
          <a:bodyPr/>
          <a:lstStyle/>
          <a:p>
            <a:fld id="{80D7B553-4CEC-45F1-BDCE-1D9FE8F4DE90}" type="slidenum">
              <a:rPr lang="en-GB" smtClean="0"/>
              <a:t>‹#›</a:t>
            </a:fld>
            <a:endParaRPr lang="en-GB"/>
          </a:p>
        </p:txBody>
      </p:sp>
    </p:spTree>
    <p:extLst>
      <p:ext uri="{BB962C8B-B14F-4D97-AF65-F5344CB8AC3E}">
        <p14:creationId xmlns:p14="http://schemas.microsoft.com/office/powerpoint/2010/main" val="4105044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1B38D3A-D3DC-4BE6-A460-7D6AA5F2B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E0ABC8CD-B71E-4B46-8C6F-A4CA5B7E6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BF80243F-7E18-4D6D-AEBE-DF1994A53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C0C95-3B8D-4029-A24A-90F1C6A2F96C}" type="datetime1">
              <a:rPr lang="en-GB" smtClean="0"/>
              <a:t>24/05/2018</a:t>
            </a:fld>
            <a:endParaRPr lang="en-GB"/>
          </a:p>
        </p:txBody>
      </p:sp>
      <p:sp>
        <p:nvSpPr>
          <p:cNvPr id="5" name="Footer Placeholder 4">
            <a:extLst>
              <a:ext uri="{FF2B5EF4-FFF2-40B4-BE49-F238E27FC236}">
                <a16:creationId xmlns:a16="http://schemas.microsoft.com/office/drawing/2014/main" xmlns="" id="{86DCC930-4D25-4D87-97F0-EF0230A909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9E746446-D047-4D39-B758-C2E3D978A2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7B553-4CEC-45F1-BDCE-1D9FE8F4DE90}" type="slidenum">
              <a:rPr lang="en-GB" smtClean="0"/>
              <a:t>‹#›</a:t>
            </a:fld>
            <a:endParaRPr lang="en-GB"/>
          </a:p>
        </p:txBody>
      </p:sp>
    </p:spTree>
    <p:extLst>
      <p:ext uri="{BB962C8B-B14F-4D97-AF65-F5344CB8AC3E}">
        <p14:creationId xmlns:p14="http://schemas.microsoft.com/office/powerpoint/2010/main" val="472000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chronoscopic.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www.marinelives.org/wiki/Mark_Harrison" TargetMode="External"/><Relationship Id="rId5" Type="http://schemas.openxmlformats.org/officeDocument/2006/relationships/hyperlink" Target="http://www.marinelives.org/wiki/HCA_13/68_f.1r_Annotate"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www.marinelives.org/wiki/HCA_13/68_f.3r_Annotate"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www.marinelives.org/wiki/HCA_13/70_f.449r_Annotate" TargetMode="External"/><Relationship Id="rId18" Type="http://schemas.openxmlformats.org/officeDocument/2006/relationships/image" Target="../media/image36.png"/><Relationship Id="rId3" Type="http://schemas.openxmlformats.org/officeDocument/2006/relationships/hyperlink" Target="http://www.marinelives.org/wiki/HCA_13/70_f.555v_Annotate" TargetMode="External"/><Relationship Id="rId7" Type="http://schemas.openxmlformats.org/officeDocument/2006/relationships/hyperlink" Target="http://www.marinelives.org/wiki/HCA_13/72_f.330v_Annotate" TargetMode="External"/><Relationship Id="rId12" Type="http://schemas.openxmlformats.org/officeDocument/2006/relationships/image" Target="../media/image33.png"/><Relationship Id="rId17" Type="http://schemas.openxmlformats.org/officeDocument/2006/relationships/hyperlink" Target="http://www.marinelives.org/wiki/HCA_13/70_f.454r_Annotate" TargetMode="External"/><Relationship Id="rId2" Type="http://schemas.openxmlformats.org/officeDocument/2006/relationships/notesSlide" Target="../notesSlides/notesSlide12.xml"/><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5" Type="http://schemas.openxmlformats.org/officeDocument/2006/relationships/hyperlink" Target="http://www.marinelives.org/wiki/HCA_13/70_f.450v_Annotate" TargetMode="External"/><Relationship Id="rId10" Type="http://schemas.openxmlformats.org/officeDocument/2006/relationships/hyperlink" Target="http://www.marinelives.org/wiki/HCA_13/70_f.449v_Annotate" TargetMode="External"/><Relationship Id="rId19" Type="http://schemas.openxmlformats.org/officeDocument/2006/relationships/hyperlink" Target="http://www.marinelives.org/wiki/HCA_13/68_f.352v_Annotate" TargetMode="External"/><Relationship Id="rId4" Type="http://schemas.openxmlformats.org/officeDocument/2006/relationships/hyperlink" Target="http://www.marinelives.org/wiki/HCA_13/70_f.554r_Annotate" TargetMode="External"/><Relationship Id="rId9" Type="http://schemas.openxmlformats.org/officeDocument/2006/relationships/image" Target="../media/image31.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hyperlink" Target="http://www.marinelives.org/wiki/HCA_13/68_f.81v_Annotate" TargetMode="External"/><Relationship Id="rId13" Type="http://schemas.openxmlformats.org/officeDocument/2006/relationships/hyperlink" Target="http://www.marinelives.org/wiki/HCA_13/53_f.87r_Annotate" TargetMode="External"/><Relationship Id="rId3" Type="http://schemas.openxmlformats.org/officeDocument/2006/relationships/hyperlink" Target="http://www.marinelives.org/wiki/HCA_13/71_f.225r_Annotate" TargetMode="External"/><Relationship Id="rId7" Type="http://schemas.openxmlformats.org/officeDocument/2006/relationships/image" Target="../media/image39.png"/><Relationship Id="rId12" Type="http://schemas.openxmlformats.org/officeDocument/2006/relationships/image" Target="../media/image42.png"/><Relationship Id="rId17" Type="http://schemas.openxmlformats.org/officeDocument/2006/relationships/hyperlink" Target="http://www.marinelives.org/wiki/HCA_13/73_f.486v_Annotate" TargetMode="External"/><Relationship Id="rId2" Type="http://schemas.openxmlformats.org/officeDocument/2006/relationships/notesSlide" Target="../notesSlides/notesSlide13.xml"/><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www.marinelives.org/wiki/HCA_13/73_f.36r_Annotate" TargetMode="Externa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hyperlink" Target="http://www.marinelives.org/wiki/HCA_13/70_f.252v_Annotate" TargetMode="External"/><Relationship Id="rId4" Type="http://schemas.openxmlformats.org/officeDocument/2006/relationships/image" Target="../media/image37.png"/><Relationship Id="rId9" Type="http://schemas.openxmlformats.org/officeDocument/2006/relationships/image" Target="../media/image40.png"/><Relationship Id="rId14" Type="http://schemas.openxmlformats.org/officeDocument/2006/relationships/hyperlink" Target="http://www.marinelives.org/wiki/HCA_13/73_f.26v_Annotat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iiif.io/" TargetMode="External"/><Relationship Id="rId7" Type="http://schemas.openxmlformats.org/officeDocument/2006/relationships/hyperlink" Target="https://transkribus.eu/"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recogito.pelagios.org/" TargetMode="Externa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pulse/proposed-signs-literacy-kaggle-research-competition-2018-greenstree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slideshare.net/ColinGreenstreet/c17th-signatures-and-markes-88587464" TargetMode="Externa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www.marinelives.org/wiki/HCA_13/73_f.486v_Annotate" TargetMode="External"/><Relationship Id="rId5" Type="http://schemas.openxmlformats.org/officeDocument/2006/relationships/hyperlink" Target="http://www.marinelives.org/wiki/HCA_13/68_f.183v_Annotate" TargetMode="External"/><Relationship Id="rId10" Type="http://schemas.openxmlformats.org/officeDocument/2006/relationships/image" Target="../media/image54.png"/><Relationship Id="rId4" Type="http://schemas.openxmlformats.org/officeDocument/2006/relationships/hyperlink" Target="http://projectmirador.org/demo/" TargetMode="External"/><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ignsofliteracy.org/" TargetMode="External"/><Relationship Id="rId13" Type="http://schemas.openxmlformats.org/officeDocument/2006/relationships/image" Target="../media/image57.png"/><Relationship Id="rId3" Type="http://schemas.openxmlformats.org/officeDocument/2006/relationships/hyperlink" Target="mailto:colin.greenstreet@gmail.com" TargetMode="External"/><Relationship Id="rId7" Type="http://schemas.openxmlformats.org/officeDocument/2006/relationships/hyperlink" Target="http://marinelives.org/" TargetMode="External"/><Relationship Id="rId12"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chronoscopic.org/" TargetMode="External"/><Relationship Id="rId11" Type="http://schemas.openxmlformats.org/officeDocument/2006/relationships/image" Target="../media/image55.png"/><Relationship Id="rId5" Type="http://schemas.openxmlformats.org/officeDocument/2006/relationships/hyperlink" Target="mailto:m.ponte@amsterdam.nl" TargetMode="External"/><Relationship Id="rId10" Type="http://schemas.openxmlformats.org/officeDocument/2006/relationships/hyperlink" Target="https://twitter.com/Marinelivesorg" TargetMode="External"/><Relationship Id="rId4" Type="http://schemas.openxmlformats.org/officeDocument/2006/relationships/hyperlink" Target="mailto:m.hailwood@bristol.ac.uk" TargetMode="External"/><Relationship Id="rId9" Type="http://schemas.openxmlformats.org/officeDocument/2006/relationships/hyperlink" Target="http://alleamsterdamseakten.n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manyheadedmonster.wordpress.com/2014/10/13/the-rabble-that-cannot-read-ordinary-peoples-literacy-in-seventeenth-century-england/"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books.google.com/books?id=IhspAViDdvEC&amp;printsec=frontcover#v=onepage&amp;q&amp;f=fal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www.chronoscopic.org/"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marinelives.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marinelives.org/wiki/HCA_13/71_f.1r_Annotat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marinelives.org/wiki/HCA_13/71"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hyperlink" Target="https://twitter.com/Marinelivesorg" TargetMode="External"/><Relationship Id="rId4" Type="http://schemas.openxmlformats.org/officeDocument/2006/relationships/image" Target="../media/image7.jpe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ignsofliteracy/Signoff/wiki" TargetMode="Externa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marinelives.org/wiki/HCA_13/68_f.1r_Annotate" TargetMode="External"/><Relationship Id="rId7" Type="http://schemas.openxmlformats.org/officeDocument/2006/relationships/hyperlink" Target="http://www.marinelives.org/wiki/HCA_13/68_f.3r_Annotate" TargetMode="External"/><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www.marinelives.org/wiki/HCA_13/68_f.2v_Annotate" TargetMode="External"/><Relationship Id="rId11" Type="http://schemas.openxmlformats.org/officeDocument/2006/relationships/image" Target="../media/image22.png"/><Relationship Id="rId5" Type="http://schemas.openxmlformats.org/officeDocument/2006/relationships/hyperlink" Target="http://www.marinelives.org/wiki/HCA_13/68_f.2r_Annotate" TargetMode="External"/><Relationship Id="rId10" Type="http://schemas.openxmlformats.org/officeDocument/2006/relationships/image" Target="../media/image21.png"/><Relationship Id="rId4" Type="http://schemas.openxmlformats.org/officeDocument/2006/relationships/hyperlink" Target="http://www.marinelives.org/wiki/HCA_13/68_f.1v_Annotate"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ign&#10;&#10;Description generated with high confidence">
            <a:extLst>
              <a:ext uri="{FF2B5EF4-FFF2-40B4-BE49-F238E27FC236}">
                <a16:creationId xmlns:a16="http://schemas.microsoft.com/office/drawing/2014/main" xmlns="" id="{00DE055F-9C6B-46DA-89C9-7EB997CC5A69}"/>
              </a:ext>
            </a:extLst>
          </p:cNvPr>
          <p:cNvPicPr>
            <a:picLocks noChangeAspect="1"/>
          </p:cNvPicPr>
          <p:nvPr/>
        </p:nvPicPr>
        <p:blipFill rotWithShape="1">
          <a:blip r:embed="rId3">
            <a:alphaModFix amt="50000"/>
            <a:extLst/>
          </a:blip>
          <a:srcRect t="18158" b="10413"/>
          <a:stretch/>
        </p:blipFill>
        <p:spPr>
          <a:xfrm>
            <a:off x="20" y="1"/>
            <a:ext cx="12191980" cy="6857999"/>
          </a:xfrm>
          <a:prstGeom prst="rect">
            <a:avLst/>
          </a:prstGeom>
        </p:spPr>
      </p:pic>
      <p:cxnSp>
        <p:nvCxnSpPr>
          <p:cNvPr id="22" name="Straight Connector 18">
            <a:extLst>
              <a:ext uri="{FF2B5EF4-FFF2-40B4-BE49-F238E27FC236}">
                <a16:creationId xmlns:a16="http://schemas.microsoft.com/office/drawing/2014/main" xmlns=""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57B4142D-A1CD-4C0B-9FDC-3BAA823E25FF}"/>
              </a:ext>
            </a:extLst>
          </p:cNvPr>
          <p:cNvSpPr>
            <a:spLocks noGrp="1"/>
          </p:cNvSpPr>
          <p:nvPr>
            <p:ph type="ctrTitle"/>
          </p:nvPr>
        </p:nvSpPr>
        <p:spPr>
          <a:xfrm>
            <a:off x="4387349" y="1200152"/>
            <a:ext cx="6897171" cy="4457696"/>
          </a:xfrm>
        </p:spPr>
        <p:txBody>
          <a:bodyPr anchor="ctr">
            <a:normAutofit/>
          </a:bodyPr>
          <a:lstStyle/>
          <a:p>
            <a:pPr algn="l"/>
            <a:r>
              <a:rPr lang="en-GB" sz="4000" smtClean="0">
                <a:solidFill>
                  <a:srgbClr val="FFFFFF"/>
                </a:solidFill>
              </a:rPr>
              <a:t>Creating a technology enabled manuscript community to explore historical literacy</a:t>
            </a:r>
            <a:r>
              <a:rPr lang="en-GB" sz="2000" smtClean="0">
                <a:solidFill>
                  <a:srgbClr val="FFFFFF"/>
                </a:solidFill>
              </a:rPr>
              <a:t/>
            </a:r>
            <a:br>
              <a:rPr lang="en-GB" sz="2000" smtClean="0">
                <a:solidFill>
                  <a:srgbClr val="FFFFFF"/>
                </a:solidFill>
              </a:rPr>
            </a:br>
            <a:r>
              <a:rPr lang="en-GB" sz="2000" smtClean="0">
                <a:solidFill>
                  <a:srgbClr val="FFFFFF"/>
                </a:solidFill>
              </a:rPr>
              <a:t/>
            </a:r>
            <a:br>
              <a:rPr lang="en-GB" sz="2000" smtClean="0">
                <a:solidFill>
                  <a:srgbClr val="FFFFFF"/>
                </a:solidFill>
              </a:rPr>
            </a:br>
            <a:r>
              <a:rPr lang="en-GB" sz="4000" i="1" smtClean="0">
                <a:solidFill>
                  <a:srgbClr val="FFFFFF"/>
                </a:solidFill>
              </a:rPr>
              <a:t>IIIF, Transkribus, &amp; Recogito</a:t>
            </a:r>
            <a:endParaRPr lang="en-GB" sz="4000" i="1">
              <a:solidFill>
                <a:srgbClr val="FFFFFF"/>
              </a:solidFill>
            </a:endParaRPr>
          </a:p>
        </p:txBody>
      </p:sp>
      <p:sp>
        <p:nvSpPr>
          <p:cNvPr id="3" name="Subtitle 2">
            <a:extLst>
              <a:ext uri="{FF2B5EF4-FFF2-40B4-BE49-F238E27FC236}">
                <a16:creationId xmlns:a16="http://schemas.microsoft.com/office/drawing/2014/main" xmlns="" id="{D90B7105-5D91-4668-9F3A-583A9AC245F9}"/>
              </a:ext>
            </a:extLst>
          </p:cNvPr>
          <p:cNvSpPr>
            <a:spLocks noGrp="1"/>
          </p:cNvSpPr>
          <p:nvPr>
            <p:ph type="subTitle" idx="1"/>
          </p:nvPr>
        </p:nvSpPr>
        <p:spPr>
          <a:xfrm>
            <a:off x="400050" y="1200152"/>
            <a:ext cx="3247399" cy="4457696"/>
          </a:xfrm>
        </p:spPr>
        <p:txBody>
          <a:bodyPr anchor="ctr">
            <a:normAutofit/>
          </a:bodyPr>
          <a:lstStyle/>
          <a:p>
            <a:pPr algn="r"/>
            <a:r>
              <a:rPr lang="en-GB" sz="2800" smtClean="0">
                <a:solidFill>
                  <a:srgbClr val="FFFFFF"/>
                </a:solidFill>
              </a:rPr>
              <a:t>Colin </a:t>
            </a:r>
            <a:r>
              <a:rPr lang="en-GB" sz="2800" err="1" smtClean="0">
                <a:solidFill>
                  <a:srgbClr val="FFFFFF"/>
                </a:solidFill>
              </a:rPr>
              <a:t>Greenstreet</a:t>
            </a:r>
            <a:endParaRPr lang="en-GB" sz="2800" smtClean="0">
              <a:solidFill>
                <a:srgbClr val="FFFFFF"/>
              </a:solidFill>
            </a:endParaRPr>
          </a:p>
          <a:p>
            <a:pPr algn="r"/>
            <a:endParaRPr lang="en-GB" sz="1800" smtClean="0">
              <a:solidFill>
                <a:srgbClr val="FFFFFF"/>
              </a:solidFill>
            </a:endParaRPr>
          </a:p>
          <a:p>
            <a:pPr algn="r"/>
            <a:r>
              <a:rPr lang="en-GB" sz="1800" smtClean="0">
                <a:solidFill>
                  <a:srgbClr val="FFFFFF"/>
                </a:solidFill>
              </a:rPr>
              <a:t>Thursday, May 24th, 2018</a:t>
            </a:r>
          </a:p>
          <a:p>
            <a:pPr algn="r">
              <a:spcBef>
                <a:spcPts val="0"/>
              </a:spcBef>
            </a:pPr>
            <a:r>
              <a:rPr lang="en-GB" sz="1800" smtClean="0">
                <a:solidFill>
                  <a:srgbClr val="FFFFFF"/>
                </a:solidFill>
              </a:rPr>
              <a:t> </a:t>
            </a:r>
          </a:p>
          <a:p>
            <a:pPr algn="r">
              <a:spcBef>
                <a:spcPts val="0"/>
              </a:spcBef>
            </a:pPr>
            <a:r>
              <a:rPr lang="en-GB" sz="1800" smtClean="0">
                <a:solidFill>
                  <a:srgbClr val="FFFFFF"/>
                </a:solidFill>
              </a:rPr>
              <a:t>Library of Congress</a:t>
            </a:r>
          </a:p>
          <a:p>
            <a:pPr algn="r">
              <a:spcBef>
                <a:spcPts val="0"/>
              </a:spcBef>
            </a:pPr>
            <a:endParaRPr lang="en-GB" sz="1200" smtClean="0">
              <a:solidFill>
                <a:srgbClr val="FFFFFF"/>
              </a:solidFill>
            </a:endParaRPr>
          </a:p>
          <a:p>
            <a:pPr algn="r">
              <a:spcBef>
                <a:spcPts val="0"/>
              </a:spcBef>
            </a:pPr>
            <a:r>
              <a:rPr lang="en-GB" sz="1800" smtClean="0">
                <a:solidFill>
                  <a:srgbClr val="FFFFFF"/>
                </a:solidFill>
              </a:rPr>
              <a:t>IIIF Conference</a:t>
            </a:r>
          </a:p>
          <a:p>
            <a:pPr algn="r">
              <a:spcBef>
                <a:spcPts val="0"/>
              </a:spcBef>
            </a:pPr>
            <a:r>
              <a:rPr lang="en-GB" sz="1800" smtClean="0">
                <a:solidFill>
                  <a:srgbClr val="FFFFFF"/>
                </a:solidFill>
              </a:rPr>
              <a:t>Washington DC</a:t>
            </a:r>
          </a:p>
        </p:txBody>
      </p:sp>
      <p:pic>
        <p:nvPicPr>
          <p:cNvPr id="7" name="Picture 6">
            <a:hlinkClick r:id="rId4"/>
            <a:extLst>
              <a:ext uri="{FF2B5EF4-FFF2-40B4-BE49-F238E27FC236}">
                <a16:creationId xmlns:a16="http://schemas.microsoft.com/office/drawing/2014/main" xmlns="" id="{33934986-16B4-4A4A-A932-F23091CEA28C}"/>
              </a:ext>
            </a:extLst>
          </p:cNvPr>
          <p:cNvPicPr>
            <a:picLocks noChangeAspect="1"/>
          </p:cNvPicPr>
          <p:nvPr/>
        </p:nvPicPr>
        <p:blipFill>
          <a:blip r:embed="rId5"/>
          <a:stretch>
            <a:fillRect/>
          </a:stretch>
        </p:blipFill>
        <p:spPr>
          <a:xfrm>
            <a:off x="10645967" y="118930"/>
            <a:ext cx="1443190" cy="1062171"/>
          </a:xfrm>
          <a:prstGeom prst="rect">
            <a:avLst/>
          </a:prstGeom>
        </p:spPr>
      </p:pic>
    </p:spTree>
    <p:extLst>
      <p:ext uri="{BB962C8B-B14F-4D97-AF65-F5344CB8AC3E}">
        <p14:creationId xmlns:p14="http://schemas.microsoft.com/office/powerpoint/2010/main" val="20256871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Metadata</a:t>
            </a:r>
            <a:endParaRPr lang="en-US" sz="3200"/>
          </a:p>
        </p:txBody>
      </p:sp>
      <p:sp>
        <p:nvSpPr>
          <p:cNvPr id="3" name="Slide Number Placeholder 2"/>
          <p:cNvSpPr>
            <a:spLocks noGrp="1"/>
          </p:cNvSpPr>
          <p:nvPr>
            <p:ph type="sldNum" sz="quarter" idx="12"/>
          </p:nvPr>
        </p:nvSpPr>
        <p:spPr/>
        <p:txBody>
          <a:bodyPr/>
          <a:lstStyle/>
          <a:p>
            <a:fld id="{80D7B553-4CEC-45F1-BDCE-1D9FE8F4DE90}" type="slidenum">
              <a:rPr lang="en-GB" smtClean="0"/>
              <a:t>10</a:t>
            </a:fld>
            <a:endParaRPr lang="en-GB"/>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70417"/>
            <a:ext cx="4080461" cy="607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460" y="769645"/>
            <a:ext cx="8126780" cy="4617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170387" y="6241098"/>
            <a:ext cx="4686604" cy="523220"/>
          </a:xfrm>
          <a:prstGeom prst="rect">
            <a:avLst/>
          </a:prstGeom>
        </p:spPr>
        <p:txBody>
          <a:bodyPr wrap="none">
            <a:spAutoFit/>
          </a:bodyPr>
          <a:lstStyle/>
          <a:p>
            <a:r>
              <a:rPr lang="en-US" sz="1400">
                <a:hlinkClick r:id="rId5"/>
              </a:rPr>
              <a:t>http://</a:t>
            </a:r>
            <a:r>
              <a:rPr lang="en-US" sz="1400" smtClean="0">
                <a:hlinkClick r:id="rId5"/>
              </a:rPr>
              <a:t>www.marinelives.org/wiki/HCA_13/68_f.1r_Annotate</a:t>
            </a:r>
            <a:r>
              <a:rPr lang="en-US" sz="1400"/>
              <a:t>; </a:t>
            </a:r>
            <a:endParaRPr lang="en-US" sz="1400" smtClean="0"/>
          </a:p>
          <a:p>
            <a:r>
              <a:rPr lang="en-US" sz="1400" smtClean="0">
                <a:hlinkClick r:id="rId6"/>
              </a:rPr>
              <a:t>http</a:t>
            </a:r>
            <a:r>
              <a:rPr lang="en-US" sz="1400">
                <a:hlinkClick r:id="rId6"/>
              </a:rPr>
              <a:t>://</a:t>
            </a:r>
            <a:r>
              <a:rPr lang="en-US" sz="1400" smtClean="0">
                <a:hlinkClick r:id="rId6"/>
              </a:rPr>
              <a:t>www.marinelives.org/wiki/Mark_Harrison</a:t>
            </a:r>
            <a:endParaRPr lang="en-US" sz="1400" smtClean="0"/>
          </a:p>
        </p:txBody>
      </p:sp>
      <p:sp>
        <p:nvSpPr>
          <p:cNvPr id="7" name="Rectangle 6"/>
          <p:cNvSpPr/>
          <p:nvPr/>
        </p:nvSpPr>
        <p:spPr>
          <a:xfrm>
            <a:off x="5097780" y="1615440"/>
            <a:ext cx="4648200" cy="518160"/>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08220" y="2947444"/>
            <a:ext cx="6400800" cy="177695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36820" y="3009900"/>
            <a:ext cx="3707598" cy="64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33060" y="3550920"/>
            <a:ext cx="3246120" cy="57150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12580" y="3208020"/>
            <a:ext cx="1905000" cy="51054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44418" y="3718560"/>
            <a:ext cx="1458761" cy="35052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97780" y="4130040"/>
            <a:ext cx="4053840" cy="59436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10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Signoff</a:t>
            </a:r>
            <a:endParaRPr lang="en-US" sz="3200"/>
          </a:p>
        </p:txBody>
      </p:sp>
      <p:sp>
        <p:nvSpPr>
          <p:cNvPr id="3" name="Slide Number Placeholder 2"/>
          <p:cNvSpPr>
            <a:spLocks noGrp="1"/>
          </p:cNvSpPr>
          <p:nvPr>
            <p:ph type="sldNum" sz="quarter" idx="12"/>
          </p:nvPr>
        </p:nvSpPr>
        <p:spPr/>
        <p:txBody>
          <a:bodyPr/>
          <a:lstStyle/>
          <a:p>
            <a:fld id="{80D7B553-4CEC-45F1-BDCE-1D9FE8F4DE90}" type="slidenum">
              <a:rPr lang="en-GB" smtClean="0"/>
              <a:t>11</a:t>
            </a:fld>
            <a:endParaRPr lang="en-GB"/>
          </a:p>
        </p:txBody>
      </p:sp>
      <p:sp>
        <p:nvSpPr>
          <p:cNvPr id="4" name="Rectangle 3"/>
          <p:cNvSpPr/>
          <p:nvPr/>
        </p:nvSpPr>
        <p:spPr>
          <a:xfrm>
            <a:off x="4372635" y="6266022"/>
            <a:ext cx="4726679" cy="307777"/>
          </a:xfrm>
          <a:prstGeom prst="rect">
            <a:avLst/>
          </a:prstGeom>
        </p:spPr>
        <p:txBody>
          <a:bodyPr wrap="none">
            <a:spAutoFit/>
          </a:bodyPr>
          <a:lstStyle/>
          <a:p>
            <a:r>
              <a:rPr lang="en-US" sz="1400">
                <a:hlinkClick r:id="rId3"/>
              </a:rPr>
              <a:t>http://</a:t>
            </a:r>
            <a:r>
              <a:rPr lang="en-US" sz="1400" smtClean="0">
                <a:hlinkClick r:id="rId3"/>
              </a:rPr>
              <a:t>www.marinelives.org/wiki/HCA_13/68_f.3r_Annotate</a:t>
            </a:r>
            <a:r>
              <a:rPr lang="en-US" sz="1400" smtClean="0"/>
              <a:t> </a:t>
            </a:r>
            <a:endParaRPr lang="en-US" sz="140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18144"/>
            <a:ext cx="4212678" cy="614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678" y="718145"/>
            <a:ext cx="7979322" cy="2714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135738" y="1640793"/>
            <a:ext cx="4170348" cy="922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834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67218" y="100169"/>
            <a:ext cx="11237975" cy="584775"/>
          </a:xfrm>
          <a:prstGeom prst="rect">
            <a:avLst/>
          </a:prstGeom>
          <a:noFill/>
        </p:spPr>
        <p:txBody>
          <a:bodyPr wrap="square" rtlCol="0">
            <a:spAutoFit/>
          </a:bodyPr>
          <a:lstStyle/>
          <a:p>
            <a:r>
              <a:rPr lang="en-GB" sz="3200" smtClean="0"/>
              <a:t>Porters </a:t>
            </a:r>
            <a:r>
              <a:rPr lang="en-GB" sz="3200"/>
              <a:t>handling coals, whale oil, ginger &amp; corn</a:t>
            </a:r>
          </a:p>
        </p:txBody>
      </p:sp>
      <p:sp>
        <p:nvSpPr>
          <p:cNvPr id="23" name="TextBox 22">
            <a:extLst>
              <a:ext uri="{FF2B5EF4-FFF2-40B4-BE49-F238E27FC236}">
                <a16:creationId xmlns:a16="http://schemas.microsoft.com/office/drawing/2014/main" xmlns="" id="{E455C5D3-C5CE-4D15-A415-A4210CEEC849}"/>
              </a:ext>
            </a:extLst>
          </p:cNvPr>
          <p:cNvSpPr txBox="1"/>
          <p:nvPr/>
        </p:nvSpPr>
        <p:spPr>
          <a:xfrm>
            <a:off x="129118" y="2746953"/>
            <a:ext cx="3858120" cy="938719"/>
          </a:xfrm>
          <a:prstGeom prst="rect">
            <a:avLst/>
          </a:prstGeom>
          <a:noFill/>
        </p:spPr>
        <p:txBody>
          <a:bodyPr wrap="square" rtlCol="0">
            <a:spAutoFit/>
          </a:bodyPr>
          <a:lstStyle/>
          <a:p>
            <a:r>
              <a:rPr lang="en-GB" sz="1100"/>
              <a:t>Edward Cranford, forty-four year old coale heaver or porter, of the parish of Stepney, Middlesex, Dec. 15, 1656; employed as a labourer with fifteen other men to unload coals from the </a:t>
            </a:r>
            <a:r>
              <a:rPr lang="en-GB" sz="1100" i="1"/>
              <a:t>Imployment</a:t>
            </a:r>
            <a:r>
              <a:rPr lang="en-GB" sz="1100"/>
              <a:t> moored near Execution Dock, Wapping, into lighters for fixed rate of 12 </a:t>
            </a:r>
            <a:r>
              <a:rPr lang="en-GB" sz="1100" i="1"/>
              <a:t>s</a:t>
            </a:r>
            <a:r>
              <a:rPr lang="en-GB" sz="1100"/>
              <a:t> per man (</a:t>
            </a:r>
            <a:r>
              <a:rPr lang="en-GB" sz="1100">
                <a:hlinkClick r:id="rId3"/>
              </a:rPr>
              <a:t>HCA 13/70 f.555v</a:t>
            </a:r>
            <a:r>
              <a:rPr lang="en-GB" sz="1100"/>
              <a:t>)</a:t>
            </a:r>
          </a:p>
        </p:txBody>
      </p:sp>
      <p:sp>
        <p:nvSpPr>
          <p:cNvPr id="10" name="TextBox 9">
            <a:extLst>
              <a:ext uri="{FF2B5EF4-FFF2-40B4-BE49-F238E27FC236}">
                <a16:creationId xmlns:a16="http://schemas.microsoft.com/office/drawing/2014/main" xmlns="" id="{E367C6E1-D7B1-467D-B1A9-F811269C72AA}"/>
              </a:ext>
            </a:extLst>
          </p:cNvPr>
          <p:cNvSpPr txBox="1"/>
          <p:nvPr/>
        </p:nvSpPr>
        <p:spPr>
          <a:xfrm>
            <a:off x="147067" y="581925"/>
            <a:ext cx="3984044" cy="938719"/>
          </a:xfrm>
          <a:prstGeom prst="rect">
            <a:avLst/>
          </a:prstGeom>
          <a:noFill/>
        </p:spPr>
        <p:txBody>
          <a:bodyPr wrap="square" rtlCol="0">
            <a:spAutoFit/>
          </a:bodyPr>
          <a:lstStyle/>
          <a:p>
            <a:r>
              <a:rPr lang="en-GB" sz="1100"/>
              <a:t>Richard Wincles, thirty-three year old porter, of the parish of Stepney, Middlesex, Dec. 15, 1656; employed as a labourer with fifteen other men to unload coals from the </a:t>
            </a:r>
            <a:r>
              <a:rPr lang="en-GB" sz="1100" i="1"/>
              <a:t>Imployment</a:t>
            </a:r>
            <a:r>
              <a:rPr lang="en-GB" sz="1100"/>
              <a:t> moored near Execution Dock, Wapping, into lighters for fixed rate of 12 </a:t>
            </a:r>
            <a:r>
              <a:rPr lang="en-GB" sz="1100" i="1"/>
              <a:t>s</a:t>
            </a:r>
            <a:r>
              <a:rPr lang="en-GB" sz="1100"/>
              <a:t> per man (</a:t>
            </a:r>
            <a:r>
              <a:rPr lang="en-GB" sz="1100">
                <a:hlinkClick r:id="rId4"/>
              </a:rPr>
              <a:t>HCA 13/70 f.554r</a:t>
            </a:r>
            <a:r>
              <a:rPr lang="en-GB" sz="1100"/>
              <a:t>)</a:t>
            </a:r>
          </a:p>
        </p:txBody>
      </p:sp>
      <p:pic>
        <p:nvPicPr>
          <p:cNvPr id="6" name="Picture 5">
            <a:extLst>
              <a:ext uri="{FF2B5EF4-FFF2-40B4-BE49-F238E27FC236}">
                <a16:creationId xmlns:a16="http://schemas.microsoft.com/office/drawing/2014/main" xmlns="" id="{F6A4D431-5693-4D65-A6D1-627CE5897245}"/>
              </a:ext>
            </a:extLst>
          </p:cNvPr>
          <p:cNvPicPr>
            <a:picLocks noChangeAspect="1"/>
          </p:cNvPicPr>
          <p:nvPr/>
        </p:nvPicPr>
        <p:blipFill>
          <a:blip r:embed="rId5"/>
          <a:stretch>
            <a:fillRect/>
          </a:stretch>
        </p:blipFill>
        <p:spPr>
          <a:xfrm>
            <a:off x="240640" y="1501928"/>
            <a:ext cx="3753840" cy="1148877"/>
          </a:xfrm>
          <a:prstGeom prst="rect">
            <a:avLst/>
          </a:prstGeom>
        </p:spPr>
      </p:pic>
      <p:pic>
        <p:nvPicPr>
          <p:cNvPr id="7" name="Picture 6">
            <a:extLst>
              <a:ext uri="{FF2B5EF4-FFF2-40B4-BE49-F238E27FC236}">
                <a16:creationId xmlns:a16="http://schemas.microsoft.com/office/drawing/2014/main" xmlns="" id="{6204C711-21FC-4649-9F49-BF0D69722739}"/>
              </a:ext>
            </a:extLst>
          </p:cNvPr>
          <p:cNvPicPr>
            <a:picLocks noChangeAspect="1"/>
          </p:cNvPicPr>
          <p:nvPr/>
        </p:nvPicPr>
        <p:blipFill>
          <a:blip r:embed="rId6"/>
          <a:stretch>
            <a:fillRect/>
          </a:stretch>
        </p:blipFill>
        <p:spPr>
          <a:xfrm>
            <a:off x="229699" y="3702755"/>
            <a:ext cx="3757538" cy="1026791"/>
          </a:xfrm>
          <a:prstGeom prst="rect">
            <a:avLst/>
          </a:prstGeom>
        </p:spPr>
      </p:pic>
      <p:sp>
        <p:nvSpPr>
          <p:cNvPr id="12" name="TextBox 11">
            <a:extLst>
              <a:ext uri="{FF2B5EF4-FFF2-40B4-BE49-F238E27FC236}">
                <a16:creationId xmlns:a16="http://schemas.microsoft.com/office/drawing/2014/main" xmlns="" id="{1F130F65-CBD6-4A6A-87B6-AE22DD1724CF}"/>
              </a:ext>
            </a:extLst>
          </p:cNvPr>
          <p:cNvSpPr txBox="1"/>
          <p:nvPr/>
        </p:nvSpPr>
        <p:spPr>
          <a:xfrm>
            <a:off x="4148667" y="4662734"/>
            <a:ext cx="3840671" cy="938719"/>
          </a:xfrm>
          <a:prstGeom prst="rect">
            <a:avLst/>
          </a:prstGeom>
          <a:noFill/>
        </p:spPr>
        <p:txBody>
          <a:bodyPr wrap="square" rtlCol="0">
            <a:spAutoFit/>
          </a:bodyPr>
          <a:lstStyle/>
          <a:p>
            <a:r>
              <a:rPr lang="en-GB" sz="1100"/>
              <a:t>Thomas Roots, twenty-nine year old porter, of the parish of Greate Allhallowes, London, May 15, 1658; assisted in the landing of whale oil from lighters at the Stillyard Key, as one of the Stillyard porters,  and loading them away into a warehouse (</a:t>
            </a:r>
            <a:r>
              <a:rPr lang="en-GB" sz="1100">
                <a:hlinkClick r:id="rId7"/>
              </a:rPr>
              <a:t>HCA 13/72 f.330v</a:t>
            </a:r>
            <a:r>
              <a:rPr lang="en-GB" sz="1100"/>
              <a:t>)</a:t>
            </a:r>
          </a:p>
        </p:txBody>
      </p:sp>
      <p:pic>
        <p:nvPicPr>
          <p:cNvPr id="8" name="Picture 7">
            <a:extLst>
              <a:ext uri="{FF2B5EF4-FFF2-40B4-BE49-F238E27FC236}">
                <a16:creationId xmlns:a16="http://schemas.microsoft.com/office/drawing/2014/main" xmlns="" id="{7F900FEE-4D94-490A-A2D5-20F3CA66E4A8}"/>
              </a:ext>
            </a:extLst>
          </p:cNvPr>
          <p:cNvPicPr>
            <a:picLocks noChangeAspect="1"/>
          </p:cNvPicPr>
          <p:nvPr/>
        </p:nvPicPr>
        <p:blipFill>
          <a:blip r:embed="rId8"/>
          <a:stretch>
            <a:fillRect/>
          </a:stretch>
        </p:blipFill>
        <p:spPr>
          <a:xfrm>
            <a:off x="4241325" y="5582132"/>
            <a:ext cx="3757538" cy="918275"/>
          </a:xfrm>
          <a:prstGeom prst="rect">
            <a:avLst/>
          </a:prstGeom>
        </p:spPr>
      </p:pic>
      <p:sp>
        <p:nvSpPr>
          <p:cNvPr id="15" name="TextBox 14">
            <a:extLst>
              <a:ext uri="{FF2B5EF4-FFF2-40B4-BE49-F238E27FC236}">
                <a16:creationId xmlns:a16="http://schemas.microsoft.com/office/drawing/2014/main" xmlns="" id="{088C57FD-2422-4971-B68A-1B8F6418BC04}"/>
              </a:ext>
            </a:extLst>
          </p:cNvPr>
          <p:cNvSpPr txBox="1"/>
          <p:nvPr/>
        </p:nvSpPr>
        <p:spPr>
          <a:xfrm>
            <a:off x="138643" y="4825575"/>
            <a:ext cx="3962316" cy="769441"/>
          </a:xfrm>
          <a:prstGeom prst="rect">
            <a:avLst/>
          </a:prstGeom>
          <a:noFill/>
        </p:spPr>
        <p:txBody>
          <a:bodyPr wrap="square" rtlCol="0">
            <a:spAutoFit/>
          </a:bodyPr>
          <a:lstStyle/>
          <a:p>
            <a:r>
              <a:rPr lang="en-GB" sz="1100"/>
              <a:t>Bartholomew Cuff, sixty year old porter of the Stillyard, of the parish of Allhallowes the Greate, London, May 15, 1658; assisted in the landing of whale oil from lighters at the Stillyard Key and loading them away into a warehouse (</a:t>
            </a:r>
            <a:r>
              <a:rPr lang="en-GB" sz="1100">
                <a:hlinkClick r:id="rId3"/>
              </a:rPr>
              <a:t>HCA 13/70 f.555v</a:t>
            </a:r>
            <a:r>
              <a:rPr lang="en-GB" sz="1100"/>
              <a:t>)</a:t>
            </a:r>
          </a:p>
        </p:txBody>
      </p:sp>
      <p:pic>
        <p:nvPicPr>
          <p:cNvPr id="13" name="Picture 12">
            <a:extLst>
              <a:ext uri="{FF2B5EF4-FFF2-40B4-BE49-F238E27FC236}">
                <a16:creationId xmlns:a16="http://schemas.microsoft.com/office/drawing/2014/main" xmlns="" id="{BEA5DBBB-3069-4B5A-9885-B033FBC74029}"/>
              </a:ext>
            </a:extLst>
          </p:cNvPr>
          <p:cNvPicPr>
            <a:picLocks noChangeAspect="1"/>
          </p:cNvPicPr>
          <p:nvPr/>
        </p:nvPicPr>
        <p:blipFill>
          <a:blip r:embed="rId9"/>
          <a:stretch>
            <a:fillRect/>
          </a:stretch>
        </p:blipFill>
        <p:spPr>
          <a:xfrm>
            <a:off x="221775" y="5578139"/>
            <a:ext cx="3757538" cy="973236"/>
          </a:xfrm>
          <a:prstGeom prst="rect">
            <a:avLst/>
          </a:prstGeom>
        </p:spPr>
      </p:pic>
      <p:sp>
        <p:nvSpPr>
          <p:cNvPr id="17" name="TextBox 16">
            <a:extLst>
              <a:ext uri="{FF2B5EF4-FFF2-40B4-BE49-F238E27FC236}">
                <a16:creationId xmlns:a16="http://schemas.microsoft.com/office/drawing/2014/main" xmlns="" id="{191370D9-8ADA-4518-8D92-E7EC823F96FB}"/>
              </a:ext>
            </a:extLst>
          </p:cNvPr>
          <p:cNvSpPr txBox="1"/>
          <p:nvPr/>
        </p:nvSpPr>
        <p:spPr>
          <a:xfrm>
            <a:off x="4148584" y="2622859"/>
            <a:ext cx="3886200" cy="938719"/>
          </a:xfrm>
          <a:prstGeom prst="rect">
            <a:avLst/>
          </a:prstGeom>
          <a:noFill/>
        </p:spPr>
        <p:txBody>
          <a:bodyPr wrap="square" rtlCol="0">
            <a:spAutoFit/>
          </a:bodyPr>
          <a:lstStyle/>
          <a:p>
            <a:r>
              <a:rPr lang="en-GB" sz="1100"/>
              <a:t>Edward Sherwin, fifty-six year old cittizen and leatherseller, of the parish of Little Allhallowes, London, Jul. 31, 1655; self-described as a porter employed by the Commissioners for Prize Goods to deliver ginger from a warehouse at Ralphes Key </a:t>
            </a:r>
          </a:p>
          <a:p>
            <a:r>
              <a:rPr lang="en-GB" sz="1100"/>
              <a:t>(</a:t>
            </a:r>
            <a:r>
              <a:rPr lang="en-GB" sz="1100">
                <a:hlinkClick r:id="rId10"/>
              </a:rPr>
              <a:t>HCA 13/70 f.449v</a:t>
            </a:r>
            <a:r>
              <a:rPr lang="en-GB" sz="1100"/>
              <a:t>)</a:t>
            </a:r>
          </a:p>
        </p:txBody>
      </p:sp>
      <p:pic>
        <p:nvPicPr>
          <p:cNvPr id="14" name="Picture 13">
            <a:extLst>
              <a:ext uri="{FF2B5EF4-FFF2-40B4-BE49-F238E27FC236}">
                <a16:creationId xmlns:a16="http://schemas.microsoft.com/office/drawing/2014/main" xmlns="" id="{9DDE07C5-0BAE-4848-81ED-FBAE6AD97577}"/>
              </a:ext>
            </a:extLst>
          </p:cNvPr>
          <p:cNvPicPr>
            <a:picLocks noChangeAspect="1"/>
          </p:cNvPicPr>
          <p:nvPr/>
        </p:nvPicPr>
        <p:blipFill>
          <a:blip r:embed="rId11"/>
          <a:stretch>
            <a:fillRect/>
          </a:stretch>
        </p:blipFill>
        <p:spPr>
          <a:xfrm>
            <a:off x="4245537" y="3550157"/>
            <a:ext cx="3789247" cy="893008"/>
          </a:xfrm>
          <a:prstGeom prst="rect">
            <a:avLst/>
          </a:prstGeom>
        </p:spPr>
      </p:pic>
      <p:pic>
        <p:nvPicPr>
          <p:cNvPr id="16" name="Picture 15">
            <a:extLst>
              <a:ext uri="{FF2B5EF4-FFF2-40B4-BE49-F238E27FC236}">
                <a16:creationId xmlns:a16="http://schemas.microsoft.com/office/drawing/2014/main" xmlns="" id="{65A5427E-755A-4DEC-8B14-2D5A5F9A0778}"/>
              </a:ext>
            </a:extLst>
          </p:cNvPr>
          <p:cNvPicPr>
            <a:picLocks noChangeAspect="1"/>
          </p:cNvPicPr>
          <p:nvPr/>
        </p:nvPicPr>
        <p:blipFill>
          <a:blip r:embed="rId12"/>
          <a:stretch>
            <a:fillRect/>
          </a:stretch>
        </p:blipFill>
        <p:spPr>
          <a:xfrm>
            <a:off x="4245536" y="1518565"/>
            <a:ext cx="3789247" cy="1017940"/>
          </a:xfrm>
          <a:prstGeom prst="rect">
            <a:avLst/>
          </a:prstGeom>
        </p:spPr>
      </p:pic>
      <p:sp>
        <p:nvSpPr>
          <p:cNvPr id="20" name="TextBox 19">
            <a:extLst>
              <a:ext uri="{FF2B5EF4-FFF2-40B4-BE49-F238E27FC236}">
                <a16:creationId xmlns:a16="http://schemas.microsoft.com/office/drawing/2014/main" xmlns="" id="{79B72D5C-722A-4D8D-AA16-039F0448B665}"/>
              </a:ext>
            </a:extLst>
          </p:cNvPr>
          <p:cNvSpPr txBox="1"/>
          <p:nvPr/>
        </p:nvSpPr>
        <p:spPr>
          <a:xfrm>
            <a:off x="4167634" y="574984"/>
            <a:ext cx="3886200" cy="938719"/>
          </a:xfrm>
          <a:prstGeom prst="rect">
            <a:avLst/>
          </a:prstGeom>
          <a:noFill/>
        </p:spPr>
        <p:txBody>
          <a:bodyPr wrap="square" rtlCol="0">
            <a:spAutoFit/>
          </a:bodyPr>
          <a:lstStyle/>
          <a:p>
            <a:r>
              <a:rPr lang="en-GB" sz="1100"/>
              <a:t>John Betton, fifty-four year old citizen and white baker of London, of the parish of Saint Buttolph Algate, London, Jul. 31, 1655; self-described as a porter employed by the Commissioners for Prize Goods to deliver ginger from a warehouse at Ralphes Key (</a:t>
            </a:r>
            <a:r>
              <a:rPr lang="en-GB" sz="1100">
                <a:hlinkClick r:id="rId13"/>
              </a:rPr>
              <a:t>HCA 13/70 f.449r</a:t>
            </a:r>
            <a:r>
              <a:rPr lang="en-GB" sz="1100"/>
              <a:t>)</a:t>
            </a:r>
          </a:p>
        </p:txBody>
      </p:sp>
      <p:pic>
        <p:nvPicPr>
          <p:cNvPr id="18" name="Picture 17">
            <a:extLst>
              <a:ext uri="{FF2B5EF4-FFF2-40B4-BE49-F238E27FC236}">
                <a16:creationId xmlns:a16="http://schemas.microsoft.com/office/drawing/2014/main" xmlns="" id="{A1BA02AB-8CF2-4375-ACD7-754F3E81D478}"/>
              </a:ext>
            </a:extLst>
          </p:cNvPr>
          <p:cNvPicPr>
            <a:picLocks noChangeAspect="1"/>
          </p:cNvPicPr>
          <p:nvPr/>
        </p:nvPicPr>
        <p:blipFill>
          <a:blip r:embed="rId14"/>
          <a:stretch>
            <a:fillRect/>
          </a:stretch>
        </p:blipFill>
        <p:spPr>
          <a:xfrm>
            <a:off x="8207937" y="1474738"/>
            <a:ext cx="3789247" cy="1158471"/>
          </a:xfrm>
          <a:prstGeom prst="rect">
            <a:avLst/>
          </a:prstGeom>
        </p:spPr>
      </p:pic>
      <p:sp>
        <p:nvSpPr>
          <p:cNvPr id="22" name="TextBox 21">
            <a:extLst>
              <a:ext uri="{FF2B5EF4-FFF2-40B4-BE49-F238E27FC236}">
                <a16:creationId xmlns:a16="http://schemas.microsoft.com/office/drawing/2014/main" xmlns="" id="{3271E01C-2CF5-419D-AB94-45088E8E3F2E}"/>
              </a:ext>
            </a:extLst>
          </p:cNvPr>
          <p:cNvSpPr txBox="1"/>
          <p:nvPr/>
        </p:nvSpPr>
        <p:spPr>
          <a:xfrm>
            <a:off x="8120509" y="555934"/>
            <a:ext cx="3962316" cy="938719"/>
          </a:xfrm>
          <a:prstGeom prst="rect">
            <a:avLst/>
          </a:prstGeom>
          <a:noFill/>
        </p:spPr>
        <p:txBody>
          <a:bodyPr wrap="square" rtlCol="0">
            <a:spAutoFit/>
          </a:bodyPr>
          <a:lstStyle/>
          <a:p>
            <a:r>
              <a:rPr lang="en-GB" sz="1100"/>
              <a:t>Edward ffrancis, citizen and merchantaylor of London, of the parish of Saint Olave in Southwarke, Jul. 31, 1655; self-described as a porter employed by the Commissioners for Prize Goods to deliver ginger from a warehouse at Ralphes Key</a:t>
            </a:r>
          </a:p>
          <a:p>
            <a:r>
              <a:rPr lang="en-GB" sz="1100"/>
              <a:t>(</a:t>
            </a:r>
            <a:r>
              <a:rPr lang="en-GB" sz="1100">
                <a:hlinkClick r:id="rId15"/>
              </a:rPr>
              <a:t>HCA 13/70 f.450v</a:t>
            </a:r>
            <a:r>
              <a:rPr lang="en-GB" sz="1100"/>
              <a:t>)</a:t>
            </a:r>
          </a:p>
        </p:txBody>
      </p:sp>
      <p:pic>
        <p:nvPicPr>
          <p:cNvPr id="19" name="Picture 18">
            <a:extLst>
              <a:ext uri="{FF2B5EF4-FFF2-40B4-BE49-F238E27FC236}">
                <a16:creationId xmlns:a16="http://schemas.microsoft.com/office/drawing/2014/main" xmlns="" id="{038A2A42-0627-4FD1-9736-94E5789F6638}"/>
              </a:ext>
            </a:extLst>
          </p:cNvPr>
          <p:cNvPicPr>
            <a:picLocks noChangeAspect="1"/>
          </p:cNvPicPr>
          <p:nvPr/>
        </p:nvPicPr>
        <p:blipFill>
          <a:blip r:embed="rId16"/>
          <a:stretch>
            <a:fillRect/>
          </a:stretch>
        </p:blipFill>
        <p:spPr>
          <a:xfrm>
            <a:off x="8222776" y="3623035"/>
            <a:ext cx="3757537" cy="1068364"/>
          </a:xfrm>
          <a:prstGeom prst="rect">
            <a:avLst/>
          </a:prstGeom>
        </p:spPr>
      </p:pic>
      <p:sp>
        <p:nvSpPr>
          <p:cNvPr id="26" name="TextBox 25">
            <a:extLst>
              <a:ext uri="{FF2B5EF4-FFF2-40B4-BE49-F238E27FC236}">
                <a16:creationId xmlns:a16="http://schemas.microsoft.com/office/drawing/2014/main" xmlns="" id="{6AF7D16B-4A91-4960-82C7-3B8BA677DDE1}"/>
              </a:ext>
            </a:extLst>
          </p:cNvPr>
          <p:cNvSpPr txBox="1"/>
          <p:nvPr/>
        </p:nvSpPr>
        <p:spPr>
          <a:xfrm>
            <a:off x="8130034" y="2689534"/>
            <a:ext cx="3886200" cy="938719"/>
          </a:xfrm>
          <a:prstGeom prst="rect">
            <a:avLst/>
          </a:prstGeom>
          <a:noFill/>
        </p:spPr>
        <p:txBody>
          <a:bodyPr wrap="square" rtlCol="0">
            <a:spAutoFit/>
          </a:bodyPr>
          <a:lstStyle/>
          <a:p>
            <a:r>
              <a:rPr lang="en-GB" sz="1100"/>
              <a:t>George Greenwood, thirty year old citizen and vintner of London, of the parish of Saint Buttolph Bishopsgate, London, Jul. 31, 1655; self-described as a porter employed by the Commissioners for Prize Goods to deliver ginger from a warehouse at Ralphes Key (</a:t>
            </a:r>
            <a:r>
              <a:rPr lang="en-GB" sz="1100">
                <a:hlinkClick r:id="rId17"/>
              </a:rPr>
              <a:t>HCA 13/70 f.454r</a:t>
            </a:r>
            <a:r>
              <a:rPr lang="en-GB" sz="1100"/>
              <a:t>)</a:t>
            </a:r>
          </a:p>
        </p:txBody>
      </p:sp>
      <p:pic>
        <p:nvPicPr>
          <p:cNvPr id="21" name="Picture 20">
            <a:extLst>
              <a:ext uri="{FF2B5EF4-FFF2-40B4-BE49-F238E27FC236}">
                <a16:creationId xmlns:a16="http://schemas.microsoft.com/office/drawing/2014/main" xmlns="" id="{C5C9CB8C-67D4-48B6-92CF-611471759312}"/>
              </a:ext>
            </a:extLst>
          </p:cNvPr>
          <p:cNvPicPr>
            <a:picLocks noChangeAspect="1"/>
          </p:cNvPicPr>
          <p:nvPr/>
        </p:nvPicPr>
        <p:blipFill>
          <a:blip r:embed="rId18"/>
          <a:stretch>
            <a:fillRect/>
          </a:stretch>
        </p:blipFill>
        <p:spPr>
          <a:xfrm>
            <a:off x="8208615" y="5794390"/>
            <a:ext cx="3757537" cy="874758"/>
          </a:xfrm>
          <a:prstGeom prst="rect">
            <a:avLst/>
          </a:prstGeom>
        </p:spPr>
      </p:pic>
      <p:sp>
        <p:nvSpPr>
          <p:cNvPr id="27" name="TextBox 26">
            <a:extLst>
              <a:ext uri="{FF2B5EF4-FFF2-40B4-BE49-F238E27FC236}">
                <a16:creationId xmlns:a16="http://schemas.microsoft.com/office/drawing/2014/main" xmlns="" id="{4DAE9668-789D-4578-9186-ED978F1FEBB3}"/>
              </a:ext>
            </a:extLst>
          </p:cNvPr>
          <p:cNvSpPr txBox="1"/>
          <p:nvPr/>
        </p:nvSpPr>
        <p:spPr>
          <a:xfrm>
            <a:off x="8120509" y="4680259"/>
            <a:ext cx="3886200" cy="1107996"/>
          </a:xfrm>
          <a:prstGeom prst="rect">
            <a:avLst/>
          </a:prstGeom>
          <a:noFill/>
        </p:spPr>
        <p:txBody>
          <a:bodyPr wrap="square" rtlCol="0">
            <a:spAutoFit/>
          </a:bodyPr>
          <a:lstStyle/>
          <a:p>
            <a:r>
              <a:rPr lang="en-GB" sz="1100"/>
              <a:t>John Nutshall, fifty-five year old corne porter, of the parish of Saint Saviours Southwarke, Nov. 19, 1653; employed with a barber chyrurgeon/corne meter, an additional corne-meter, and other labourers to unlade a cargo of what in the </a:t>
            </a:r>
            <a:r>
              <a:rPr lang="en-GB" sz="1100" i="1"/>
              <a:t>ffortune</a:t>
            </a:r>
            <a:r>
              <a:rPr lang="en-GB" sz="1100"/>
              <a:t> of Stettin, moored against Limehouse; eight years of experience as a corne porter (</a:t>
            </a:r>
            <a:r>
              <a:rPr lang="en-GB" sz="1100">
                <a:hlinkClick r:id="rId19"/>
              </a:rPr>
              <a:t>HCA 13/70 f.352v</a:t>
            </a:r>
            <a:r>
              <a:rPr lang="en-GB" sz="1100"/>
              <a:t>)</a:t>
            </a:r>
          </a:p>
        </p:txBody>
      </p:sp>
      <p:sp>
        <p:nvSpPr>
          <p:cNvPr id="2" name="Slide Number Placeholder 1"/>
          <p:cNvSpPr>
            <a:spLocks noGrp="1"/>
          </p:cNvSpPr>
          <p:nvPr>
            <p:ph type="sldNum" sz="quarter" idx="12"/>
          </p:nvPr>
        </p:nvSpPr>
        <p:spPr/>
        <p:txBody>
          <a:bodyPr/>
          <a:lstStyle/>
          <a:p>
            <a:fld id="{80D7B553-4CEC-45F1-BDCE-1D9FE8F4DE90}" type="slidenum">
              <a:rPr lang="en-GB" smtClean="0"/>
              <a:t>12</a:t>
            </a:fld>
            <a:endParaRPr lang="en-GB"/>
          </a:p>
        </p:txBody>
      </p:sp>
    </p:spTree>
    <p:extLst>
      <p:ext uri="{BB962C8B-B14F-4D97-AF65-F5344CB8AC3E}">
        <p14:creationId xmlns:p14="http://schemas.microsoft.com/office/powerpoint/2010/main" val="3062601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80772"/>
            <a:ext cx="11617113" cy="584775"/>
          </a:xfrm>
          <a:prstGeom prst="rect">
            <a:avLst/>
          </a:prstGeom>
          <a:noFill/>
        </p:spPr>
        <p:txBody>
          <a:bodyPr wrap="square" rtlCol="0">
            <a:spAutoFit/>
          </a:bodyPr>
          <a:lstStyle/>
          <a:p>
            <a:r>
              <a:rPr lang="en-GB" sz="3200" smtClean="0"/>
              <a:t>Anchors</a:t>
            </a:r>
            <a:endParaRPr lang="en-GB" sz="3200"/>
          </a:p>
        </p:txBody>
      </p:sp>
      <p:sp>
        <p:nvSpPr>
          <p:cNvPr id="40" name="TextBox 39">
            <a:extLst>
              <a:ext uri="{FF2B5EF4-FFF2-40B4-BE49-F238E27FC236}">
                <a16:creationId xmlns:a16="http://schemas.microsoft.com/office/drawing/2014/main" xmlns="" id="{A98B2878-A6D6-4718-BFB4-8D1C1D50792E}"/>
              </a:ext>
            </a:extLst>
          </p:cNvPr>
          <p:cNvSpPr txBox="1"/>
          <p:nvPr/>
        </p:nvSpPr>
        <p:spPr>
          <a:xfrm>
            <a:off x="165313" y="2725658"/>
            <a:ext cx="3779942" cy="430887"/>
          </a:xfrm>
          <a:prstGeom prst="rect">
            <a:avLst/>
          </a:prstGeom>
          <a:noFill/>
        </p:spPr>
        <p:txBody>
          <a:bodyPr wrap="square" rtlCol="0">
            <a:spAutoFit/>
          </a:bodyPr>
          <a:lstStyle/>
          <a:p>
            <a:r>
              <a:rPr lang="en-GB" sz="1100"/>
              <a:t>Claude de Gagnon, twenty-five year old mariner, of Melon, near Brest in Britanny, May 22</a:t>
            </a:r>
            <a:r>
              <a:rPr lang="en-GB" sz="1100" baseline="30000"/>
              <a:t>nd</a:t>
            </a:r>
            <a:r>
              <a:rPr lang="en-GB" sz="1100"/>
              <a:t>, 1656 (</a:t>
            </a:r>
            <a:r>
              <a:rPr lang="en-GB" sz="1100">
                <a:hlinkClick r:id="rId3"/>
              </a:rPr>
              <a:t>HCA 13/71 f.225r</a:t>
            </a:r>
            <a:r>
              <a:rPr lang="en-GB" sz="1100"/>
              <a:t>)</a:t>
            </a:r>
          </a:p>
        </p:txBody>
      </p:sp>
      <p:pic>
        <p:nvPicPr>
          <p:cNvPr id="41" name="Picture 40">
            <a:extLst>
              <a:ext uri="{FF2B5EF4-FFF2-40B4-BE49-F238E27FC236}">
                <a16:creationId xmlns:a16="http://schemas.microsoft.com/office/drawing/2014/main" xmlns="" id="{5CB9C9F0-7D0F-4D02-9589-E197916C48D5}"/>
              </a:ext>
            </a:extLst>
          </p:cNvPr>
          <p:cNvPicPr>
            <a:picLocks noChangeAspect="1"/>
          </p:cNvPicPr>
          <p:nvPr/>
        </p:nvPicPr>
        <p:blipFill>
          <a:blip r:embed="rId4"/>
          <a:stretch>
            <a:fillRect/>
          </a:stretch>
        </p:blipFill>
        <p:spPr>
          <a:xfrm>
            <a:off x="270279" y="3127271"/>
            <a:ext cx="3677312" cy="898355"/>
          </a:xfrm>
          <a:prstGeom prst="rect">
            <a:avLst/>
          </a:prstGeom>
        </p:spPr>
      </p:pic>
      <p:pic>
        <p:nvPicPr>
          <p:cNvPr id="42" name="Picture 41">
            <a:extLst>
              <a:ext uri="{FF2B5EF4-FFF2-40B4-BE49-F238E27FC236}">
                <a16:creationId xmlns:a16="http://schemas.microsoft.com/office/drawing/2014/main" xmlns="" id="{D82BB047-1412-4E48-93D8-15A404AE24D7}"/>
              </a:ext>
            </a:extLst>
          </p:cNvPr>
          <p:cNvPicPr>
            <a:picLocks noChangeAspect="1"/>
          </p:cNvPicPr>
          <p:nvPr/>
        </p:nvPicPr>
        <p:blipFill>
          <a:blip r:embed="rId5"/>
          <a:stretch>
            <a:fillRect/>
          </a:stretch>
        </p:blipFill>
        <p:spPr>
          <a:xfrm>
            <a:off x="270279" y="4554428"/>
            <a:ext cx="3677312" cy="904560"/>
          </a:xfrm>
          <a:prstGeom prst="rect">
            <a:avLst/>
          </a:prstGeom>
        </p:spPr>
      </p:pic>
      <p:sp>
        <p:nvSpPr>
          <p:cNvPr id="43" name="TextBox 42">
            <a:extLst>
              <a:ext uri="{FF2B5EF4-FFF2-40B4-BE49-F238E27FC236}">
                <a16:creationId xmlns:a16="http://schemas.microsoft.com/office/drawing/2014/main" xmlns="" id="{C9DA784C-9419-4010-8663-FD2BFCFD3FDF}"/>
              </a:ext>
            </a:extLst>
          </p:cNvPr>
          <p:cNvSpPr txBox="1"/>
          <p:nvPr/>
        </p:nvSpPr>
        <p:spPr>
          <a:xfrm>
            <a:off x="180553" y="3982055"/>
            <a:ext cx="3779942" cy="600164"/>
          </a:xfrm>
          <a:prstGeom prst="rect">
            <a:avLst/>
          </a:prstGeom>
          <a:noFill/>
        </p:spPr>
        <p:txBody>
          <a:bodyPr wrap="square" rtlCol="0">
            <a:spAutoFit/>
          </a:bodyPr>
          <a:lstStyle/>
          <a:p>
            <a:r>
              <a:rPr lang="en-GB" sz="1100"/>
              <a:t>John Tylor, forty-two year old shipwright, of Lower Shadwell, in the parish of Stepney, Middlesex, February 14</a:t>
            </a:r>
            <a:r>
              <a:rPr lang="en-GB" sz="1100" baseline="30000"/>
              <a:t>th</a:t>
            </a:r>
            <a:r>
              <a:rPr lang="en-GB" sz="1100"/>
              <a:t>, 1659</a:t>
            </a:r>
          </a:p>
          <a:p>
            <a:r>
              <a:rPr lang="en-GB" sz="1100"/>
              <a:t>(</a:t>
            </a:r>
            <a:r>
              <a:rPr lang="en-GB" sz="1100">
                <a:hlinkClick r:id="rId6"/>
              </a:rPr>
              <a:t>HCA 13/73 f.36r</a:t>
            </a:r>
            <a:r>
              <a:rPr lang="en-GB" sz="1100"/>
              <a:t>)</a:t>
            </a:r>
          </a:p>
        </p:txBody>
      </p:sp>
      <p:pic>
        <p:nvPicPr>
          <p:cNvPr id="44" name="Picture 43">
            <a:extLst>
              <a:ext uri="{FF2B5EF4-FFF2-40B4-BE49-F238E27FC236}">
                <a16:creationId xmlns:a16="http://schemas.microsoft.com/office/drawing/2014/main" xmlns="" id="{97DF9770-8F56-461C-B3B3-230EC3F93466}"/>
              </a:ext>
            </a:extLst>
          </p:cNvPr>
          <p:cNvPicPr>
            <a:picLocks noChangeAspect="1"/>
          </p:cNvPicPr>
          <p:nvPr/>
        </p:nvPicPr>
        <p:blipFill rotWithShape="1">
          <a:blip r:embed="rId7"/>
          <a:srcRect t="3646" b="8664"/>
          <a:stretch/>
        </p:blipFill>
        <p:spPr>
          <a:xfrm>
            <a:off x="255038" y="1523511"/>
            <a:ext cx="3674977" cy="1231368"/>
          </a:xfrm>
          <a:prstGeom prst="rect">
            <a:avLst/>
          </a:prstGeom>
        </p:spPr>
      </p:pic>
      <p:sp>
        <p:nvSpPr>
          <p:cNvPr id="45" name="TextBox 44">
            <a:extLst>
              <a:ext uri="{FF2B5EF4-FFF2-40B4-BE49-F238E27FC236}">
                <a16:creationId xmlns:a16="http://schemas.microsoft.com/office/drawing/2014/main" xmlns="" id="{A20608D3-B0AD-4CD8-B07D-D82E75A94F60}"/>
              </a:ext>
            </a:extLst>
          </p:cNvPr>
          <p:cNvSpPr txBox="1"/>
          <p:nvPr/>
        </p:nvSpPr>
        <p:spPr>
          <a:xfrm>
            <a:off x="172933" y="739031"/>
            <a:ext cx="3779942" cy="769441"/>
          </a:xfrm>
          <a:prstGeom prst="rect">
            <a:avLst/>
          </a:prstGeom>
          <a:noFill/>
        </p:spPr>
        <p:txBody>
          <a:bodyPr wrap="square" rtlCol="0">
            <a:spAutoFit/>
          </a:bodyPr>
          <a:lstStyle/>
          <a:p>
            <a:r>
              <a:rPr lang="en-GB" sz="1100"/>
              <a:t>Amons Barentsen, thirty-five year old mariner, of Copenhagen, Denmark, October 13</a:t>
            </a:r>
            <a:r>
              <a:rPr lang="en-GB" sz="1100" baseline="30000"/>
              <a:t>th</a:t>
            </a:r>
            <a:r>
              <a:rPr lang="en-GB" sz="1100"/>
              <a:t>, 1653; self-described as an “ordinary mariner”, hired to sail from the Sound to Hamburg on the </a:t>
            </a:r>
            <a:r>
              <a:rPr lang="en-GB" sz="1100" i="1"/>
              <a:t>Golden Hawke</a:t>
            </a:r>
            <a:r>
              <a:rPr lang="en-GB" sz="1100"/>
              <a:t> of Stockholm (</a:t>
            </a:r>
            <a:r>
              <a:rPr lang="en-GB" sz="1100">
                <a:hlinkClick r:id="rId8"/>
              </a:rPr>
              <a:t>HCA 13/68 f.81v</a:t>
            </a:r>
            <a:r>
              <a:rPr lang="en-GB" sz="1100"/>
              <a:t>)</a:t>
            </a:r>
          </a:p>
        </p:txBody>
      </p:sp>
      <p:pic>
        <p:nvPicPr>
          <p:cNvPr id="50" name="Picture 49">
            <a:extLst>
              <a:ext uri="{FF2B5EF4-FFF2-40B4-BE49-F238E27FC236}">
                <a16:creationId xmlns:a16="http://schemas.microsoft.com/office/drawing/2014/main" xmlns="" id="{F76B8FDB-A9F0-460D-BE7F-511274EA6172}"/>
              </a:ext>
            </a:extLst>
          </p:cNvPr>
          <p:cNvPicPr>
            <a:picLocks noChangeAspect="1"/>
          </p:cNvPicPr>
          <p:nvPr/>
        </p:nvPicPr>
        <p:blipFill>
          <a:blip r:embed="rId9"/>
          <a:stretch>
            <a:fillRect/>
          </a:stretch>
        </p:blipFill>
        <p:spPr>
          <a:xfrm>
            <a:off x="4233671" y="1327731"/>
            <a:ext cx="3674977" cy="986680"/>
          </a:xfrm>
          <a:prstGeom prst="rect">
            <a:avLst/>
          </a:prstGeom>
        </p:spPr>
      </p:pic>
      <p:sp>
        <p:nvSpPr>
          <p:cNvPr id="51" name="TextBox 50">
            <a:extLst>
              <a:ext uri="{FF2B5EF4-FFF2-40B4-BE49-F238E27FC236}">
                <a16:creationId xmlns:a16="http://schemas.microsoft.com/office/drawing/2014/main" xmlns="" id="{603F3442-A204-42DE-811A-307EFB5939AD}"/>
              </a:ext>
            </a:extLst>
          </p:cNvPr>
          <p:cNvSpPr txBox="1"/>
          <p:nvPr/>
        </p:nvSpPr>
        <p:spPr>
          <a:xfrm>
            <a:off x="4136326" y="739031"/>
            <a:ext cx="3779942" cy="600164"/>
          </a:xfrm>
          <a:prstGeom prst="rect">
            <a:avLst/>
          </a:prstGeom>
          <a:noFill/>
        </p:spPr>
        <p:txBody>
          <a:bodyPr wrap="square" rtlCol="0">
            <a:spAutoFit/>
          </a:bodyPr>
          <a:lstStyle/>
          <a:p>
            <a:r>
              <a:rPr lang="en-GB" sz="1100"/>
              <a:t>Andrew Beake, thirty-six year old lookeinglassemaker and formerly seaman, of Rose alley without Bishopsgate, London, January 21</a:t>
            </a:r>
            <a:r>
              <a:rPr lang="en-GB" sz="1100" baseline="30000"/>
              <a:t>st</a:t>
            </a:r>
            <a:r>
              <a:rPr lang="en-GB" sz="1100"/>
              <a:t>, 1655 (</a:t>
            </a:r>
            <a:r>
              <a:rPr lang="en-GB" sz="1100">
                <a:hlinkClick r:id="rId10"/>
              </a:rPr>
              <a:t>HCA 13/70 f.252v</a:t>
            </a:r>
            <a:r>
              <a:rPr lang="en-GB" sz="1100"/>
              <a:t>)</a:t>
            </a:r>
          </a:p>
        </p:txBody>
      </p:sp>
      <p:sp>
        <p:nvSpPr>
          <p:cNvPr id="52" name="TextBox 51">
            <a:extLst>
              <a:ext uri="{FF2B5EF4-FFF2-40B4-BE49-F238E27FC236}">
                <a16:creationId xmlns:a16="http://schemas.microsoft.com/office/drawing/2014/main" xmlns="" id="{0AF729BA-9C5B-4435-A32B-8B5E1176D266}"/>
              </a:ext>
            </a:extLst>
          </p:cNvPr>
          <p:cNvSpPr txBox="1"/>
          <p:nvPr/>
        </p:nvSpPr>
        <p:spPr>
          <a:xfrm>
            <a:off x="4151566" y="2293511"/>
            <a:ext cx="3779942" cy="600164"/>
          </a:xfrm>
          <a:prstGeom prst="rect">
            <a:avLst/>
          </a:prstGeom>
          <a:noFill/>
        </p:spPr>
        <p:txBody>
          <a:bodyPr wrap="square" rtlCol="0">
            <a:spAutoFit/>
          </a:bodyPr>
          <a:lstStyle/>
          <a:p>
            <a:r>
              <a:rPr lang="en-GB" sz="1100"/>
              <a:t>Andrew Beake, thirty-six year old looking-glasse maker, of Rose-Alley in Bishopsgate streete, London, February 13th, 1655 (</a:t>
            </a:r>
            <a:r>
              <a:rPr lang="en-GB" sz="1100">
                <a:hlinkClick r:id="rId10"/>
              </a:rPr>
              <a:t>HCA 13/70 f.252v</a:t>
            </a:r>
            <a:r>
              <a:rPr lang="en-GB" sz="1100"/>
              <a:t>)</a:t>
            </a:r>
          </a:p>
        </p:txBody>
      </p:sp>
      <p:pic>
        <p:nvPicPr>
          <p:cNvPr id="53" name="Picture 52">
            <a:extLst>
              <a:ext uri="{FF2B5EF4-FFF2-40B4-BE49-F238E27FC236}">
                <a16:creationId xmlns:a16="http://schemas.microsoft.com/office/drawing/2014/main" xmlns="" id="{29F2E7A9-C028-4F1A-94EF-D25D3BF06766}"/>
              </a:ext>
            </a:extLst>
          </p:cNvPr>
          <p:cNvPicPr>
            <a:picLocks noChangeAspect="1"/>
          </p:cNvPicPr>
          <p:nvPr/>
        </p:nvPicPr>
        <p:blipFill>
          <a:blip r:embed="rId11"/>
          <a:stretch>
            <a:fillRect/>
          </a:stretch>
        </p:blipFill>
        <p:spPr>
          <a:xfrm>
            <a:off x="4233671" y="2867570"/>
            <a:ext cx="3662564" cy="1185863"/>
          </a:xfrm>
          <a:prstGeom prst="rect">
            <a:avLst/>
          </a:prstGeom>
        </p:spPr>
      </p:pic>
      <p:pic>
        <p:nvPicPr>
          <p:cNvPr id="3" name="Picture 2">
            <a:extLst>
              <a:ext uri="{FF2B5EF4-FFF2-40B4-BE49-F238E27FC236}">
                <a16:creationId xmlns:a16="http://schemas.microsoft.com/office/drawing/2014/main" xmlns="" id="{FB76D04F-A86C-4E0B-846B-E24696C616FF}"/>
              </a:ext>
            </a:extLst>
          </p:cNvPr>
          <p:cNvPicPr>
            <a:picLocks noChangeAspect="1"/>
          </p:cNvPicPr>
          <p:nvPr/>
        </p:nvPicPr>
        <p:blipFill>
          <a:blip r:embed="rId12"/>
          <a:stretch>
            <a:fillRect/>
          </a:stretch>
        </p:blipFill>
        <p:spPr>
          <a:xfrm>
            <a:off x="255038" y="5997901"/>
            <a:ext cx="3674977" cy="852418"/>
          </a:xfrm>
          <a:prstGeom prst="rect">
            <a:avLst/>
          </a:prstGeom>
        </p:spPr>
      </p:pic>
      <p:sp>
        <p:nvSpPr>
          <p:cNvPr id="26" name="TextBox 25">
            <a:extLst>
              <a:ext uri="{FF2B5EF4-FFF2-40B4-BE49-F238E27FC236}">
                <a16:creationId xmlns:a16="http://schemas.microsoft.com/office/drawing/2014/main" xmlns="" id="{1D4F650A-AA4B-4D50-BE59-BF096F5ACC4A}"/>
              </a:ext>
            </a:extLst>
          </p:cNvPr>
          <p:cNvSpPr txBox="1"/>
          <p:nvPr/>
        </p:nvSpPr>
        <p:spPr>
          <a:xfrm>
            <a:off x="185980" y="5427531"/>
            <a:ext cx="3779942" cy="600164"/>
          </a:xfrm>
          <a:prstGeom prst="rect">
            <a:avLst/>
          </a:prstGeom>
          <a:noFill/>
        </p:spPr>
        <p:txBody>
          <a:bodyPr wrap="square" rtlCol="0">
            <a:spAutoFit/>
          </a:bodyPr>
          <a:lstStyle/>
          <a:p>
            <a:r>
              <a:rPr lang="en-GB" sz="1100"/>
              <a:t>Richard Shepperd, fifty-eight year old cooke, of Brixton, Devon, March 29</a:t>
            </a:r>
            <a:r>
              <a:rPr lang="en-GB" sz="1100" baseline="30000"/>
              <a:t>th</a:t>
            </a:r>
            <a:r>
              <a:rPr lang="en-GB" sz="1100"/>
              <a:t>, 1637; self-described cooke of the </a:t>
            </a:r>
            <a:r>
              <a:rPr lang="en-GB" sz="1100" i="1"/>
              <a:t>Hope</a:t>
            </a:r>
            <a:r>
              <a:rPr lang="en-GB" sz="1100"/>
              <a:t> of Ipswich (</a:t>
            </a:r>
            <a:r>
              <a:rPr lang="en-GB" sz="1100">
                <a:hlinkClick r:id="rId13"/>
              </a:rPr>
              <a:t>HCA 13/53 f.87r</a:t>
            </a:r>
            <a:r>
              <a:rPr lang="en-GB" sz="1100"/>
              <a:t>)</a:t>
            </a:r>
          </a:p>
        </p:txBody>
      </p:sp>
      <p:sp>
        <p:nvSpPr>
          <p:cNvPr id="27" name="TextBox 26">
            <a:extLst>
              <a:ext uri="{FF2B5EF4-FFF2-40B4-BE49-F238E27FC236}">
                <a16:creationId xmlns:a16="http://schemas.microsoft.com/office/drawing/2014/main" xmlns="" id="{55E6F954-9CBC-48F7-8384-C606790FC954}"/>
              </a:ext>
            </a:extLst>
          </p:cNvPr>
          <p:cNvSpPr txBox="1"/>
          <p:nvPr/>
        </p:nvSpPr>
        <p:spPr>
          <a:xfrm>
            <a:off x="4168794" y="4052077"/>
            <a:ext cx="3779942" cy="600164"/>
          </a:xfrm>
          <a:prstGeom prst="rect">
            <a:avLst/>
          </a:prstGeom>
          <a:noFill/>
        </p:spPr>
        <p:txBody>
          <a:bodyPr wrap="square" rtlCol="0">
            <a:spAutoFit/>
          </a:bodyPr>
          <a:lstStyle/>
          <a:p>
            <a:r>
              <a:rPr lang="en-GB" sz="1100"/>
              <a:t>Richard Man, thirty-one year old mariner, of Southampton, January 8</a:t>
            </a:r>
            <a:r>
              <a:rPr lang="en-GB" sz="1100" baseline="30000"/>
              <a:t>th</a:t>
            </a:r>
            <a:r>
              <a:rPr lang="en-GB" sz="1100"/>
              <a:t>, 1659; self-described common man of the </a:t>
            </a:r>
            <a:r>
              <a:rPr lang="en-GB" sz="1100" i="1"/>
              <a:t>Lisbone ffrigott </a:t>
            </a:r>
            <a:r>
              <a:rPr lang="en-GB" sz="1100"/>
              <a:t>on voyage to Oratava</a:t>
            </a:r>
            <a:r>
              <a:rPr lang="en-GB" sz="1100" i="1"/>
              <a:t> </a:t>
            </a:r>
            <a:r>
              <a:rPr lang="en-GB" sz="1100"/>
              <a:t> (</a:t>
            </a:r>
            <a:r>
              <a:rPr lang="en-GB" sz="1100">
                <a:hlinkClick r:id="rId14"/>
              </a:rPr>
              <a:t>HCA 13/73 f.26v</a:t>
            </a:r>
            <a:r>
              <a:rPr lang="en-GB" sz="1100"/>
              <a:t>)</a:t>
            </a:r>
          </a:p>
        </p:txBody>
      </p:sp>
      <p:pic>
        <p:nvPicPr>
          <p:cNvPr id="2" name="Picture 1">
            <a:extLst>
              <a:ext uri="{FF2B5EF4-FFF2-40B4-BE49-F238E27FC236}">
                <a16:creationId xmlns:a16="http://schemas.microsoft.com/office/drawing/2014/main" xmlns="" id="{9AC94B31-3C5B-49C8-AD41-A90452850B7E}"/>
              </a:ext>
            </a:extLst>
          </p:cNvPr>
          <p:cNvPicPr>
            <a:picLocks noChangeAspect="1"/>
          </p:cNvPicPr>
          <p:nvPr/>
        </p:nvPicPr>
        <p:blipFill>
          <a:blip r:embed="rId15"/>
          <a:stretch>
            <a:fillRect/>
          </a:stretch>
        </p:blipFill>
        <p:spPr>
          <a:xfrm>
            <a:off x="4230690" y="4633641"/>
            <a:ext cx="3674977" cy="1312086"/>
          </a:xfrm>
          <a:prstGeom prst="rect">
            <a:avLst/>
          </a:prstGeom>
        </p:spPr>
      </p:pic>
      <p:pic>
        <p:nvPicPr>
          <p:cNvPr id="4" name="Picture 3">
            <a:extLst>
              <a:ext uri="{FF2B5EF4-FFF2-40B4-BE49-F238E27FC236}">
                <a16:creationId xmlns:a16="http://schemas.microsoft.com/office/drawing/2014/main" xmlns="" id="{EE601FB6-6832-47A5-914C-ABF42489EEC2}"/>
              </a:ext>
            </a:extLst>
          </p:cNvPr>
          <p:cNvPicPr>
            <a:picLocks noChangeAspect="1"/>
          </p:cNvPicPr>
          <p:nvPr/>
        </p:nvPicPr>
        <p:blipFill>
          <a:blip r:embed="rId16"/>
          <a:stretch>
            <a:fillRect/>
          </a:stretch>
        </p:blipFill>
        <p:spPr>
          <a:xfrm>
            <a:off x="8212304" y="1147039"/>
            <a:ext cx="3674977" cy="1885777"/>
          </a:xfrm>
          <a:prstGeom prst="rect">
            <a:avLst/>
          </a:prstGeom>
        </p:spPr>
      </p:pic>
      <p:sp>
        <p:nvSpPr>
          <p:cNvPr id="18" name="TextBox 17">
            <a:extLst>
              <a:ext uri="{FF2B5EF4-FFF2-40B4-BE49-F238E27FC236}">
                <a16:creationId xmlns:a16="http://schemas.microsoft.com/office/drawing/2014/main" xmlns="" id="{FE458A50-F363-4C24-9C3C-39F1CCF06E1D}"/>
              </a:ext>
            </a:extLst>
          </p:cNvPr>
          <p:cNvSpPr txBox="1"/>
          <p:nvPr/>
        </p:nvSpPr>
        <p:spPr>
          <a:xfrm>
            <a:off x="8129204" y="740359"/>
            <a:ext cx="3779942" cy="430887"/>
          </a:xfrm>
          <a:prstGeom prst="rect">
            <a:avLst/>
          </a:prstGeom>
          <a:noFill/>
        </p:spPr>
        <p:txBody>
          <a:bodyPr wrap="square" rtlCol="0">
            <a:spAutoFit/>
          </a:bodyPr>
          <a:lstStyle/>
          <a:p>
            <a:r>
              <a:rPr lang="en-GB" sz="1100"/>
              <a:t>John Burnelau, twenty-eight year old sailor, of Mornar, France,March 30</a:t>
            </a:r>
            <a:r>
              <a:rPr lang="en-GB" sz="1100" baseline="30000"/>
              <a:t>th</a:t>
            </a:r>
            <a:r>
              <a:rPr lang="en-GB" sz="1100"/>
              <a:t>, 1661 (</a:t>
            </a:r>
            <a:r>
              <a:rPr lang="en-GB" sz="1100">
                <a:hlinkClick r:id="rId17"/>
              </a:rPr>
              <a:t>HCA 13/73  f.486v</a:t>
            </a:r>
            <a:r>
              <a:rPr lang="en-GB" sz="1100"/>
              <a:t>)</a:t>
            </a:r>
          </a:p>
        </p:txBody>
      </p:sp>
      <p:sp>
        <p:nvSpPr>
          <p:cNvPr id="6" name="Slide Number Placeholder 5"/>
          <p:cNvSpPr>
            <a:spLocks noGrp="1"/>
          </p:cNvSpPr>
          <p:nvPr>
            <p:ph type="sldNum" sz="quarter" idx="12"/>
          </p:nvPr>
        </p:nvSpPr>
        <p:spPr/>
        <p:txBody>
          <a:bodyPr/>
          <a:lstStyle/>
          <a:p>
            <a:fld id="{80D7B553-4CEC-45F1-BDCE-1D9FE8F4DE90}" type="slidenum">
              <a:rPr lang="en-GB" smtClean="0"/>
              <a:t>13</a:t>
            </a:fld>
            <a:endParaRPr lang="en-GB"/>
          </a:p>
        </p:txBody>
      </p:sp>
    </p:spTree>
    <p:extLst>
      <p:ext uri="{BB962C8B-B14F-4D97-AF65-F5344CB8AC3E}">
        <p14:creationId xmlns:p14="http://schemas.microsoft.com/office/powerpoint/2010/main" val="551618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23844"/>
            <a:ext cx="11617113" cy="584775"/>
          </a:xfrm>
          <a:prstGeom prst="rect">
            <a:avLst/>
          </a:prstGeom>
          <a:noFill/>
        </p:spPr>
        <p:txBody>
          <a:bodyPr wrap="square" rtlCol="0">
            <a:spAutoFit/>
          </a:bodyPr>
          <a:lstStyle/>
          <a:p>
            <a:r>
              <a:rPr lang="en-GB" sz="3200" smtClean="0"/>
              <a:t>Signs of Literacy GitHub Organisation</a:t>
            </a:r>
            <a:endParaRPr lang="en-GB" sz="3200"/>
          </a:p>
        </p:txBody>
      </p:sp>
      <p:sp>
        <p:nvSpPr>
          <p:cNvPr id="6" name="TextBox 5">
            <a:extLst>
              <a:ext uri="{FF2B5EF4-FFF2-40B4-BE49-F238E27FC236}">
                <a16:creationId xmlns:a16="http://schemas.microsoft.com/office/drawing/2014/main" xmlns="" id="{381201DE-1E19-4D26-A090-784D13CB790A}"/>
              </a:ext>
            </a:extLst>
          </p:cNvPr>
          <p:cNvSpPr txBox="1"/>
          <p:nvPr/>
        </p:nvSpPr>
        <p:spPr>
          <a:xfrm>
            <a:off x="178647" y="6468043"/>
            <a:ext cx="3541606" cy="307777"/>
          </a:xfrm>
          <a:prstGeom prst="rect">
            <a:avLst/>
          </a:prstGeom>
          <a:noFill/>
        </p:spPr>
        <p:txBody>
          <a:bodyPr wrap="square" rtlCol="0">
            <a:spAutoFit/>
          </a:bodyPr>
          <a:lstStyle/>
          <a:p>
            <a:r>
              <a:rPr lang="en-GB" sz="1400"/>
              <a:t>https://</a:t>
            </a:r>
            <a:r>
              <a:rPr lang="en-GB" sz="1400" smtClean="0"/>
              <a:t>github.com/Signsofliteracy</a:t>
            </a:r>
          </a:p>
        </p:txBody>
      </p:sp>
      <p:sp>
        <p:nvSpPr>
          <p:cNvPr id="2" name="Slide Number Placeholder 1"/>
          <p:cNvSpPr>
            <a:spLocks noGrp="1"/>
          </p:cNvSpPr>
          <p:nvPr>
            <p:ph type="sldNum" sz="quarter" idx="12"/>
          </p:nvPr>
        </p:nvSpPr>
        <p:spPr/>
        <p:txBody>
          <a:bodyPr/>
          <a:lstStyle/>
          <a:p>
            <a:fld id="{80D7B553-4CEC-45F1-BDCE-1D9FE8F4DE90}" type="slidenum">
              <a:rPr lang="en-GB" smtClean="0"/>
              <a:t>14</a:t>
            </a:fld>
            <a:endParaRPr lang="en-GB"/>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7996"/>
            <a:ext cx="8018653" cy="5411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669" y="0"/>
            <a:ext cx="4203331" cy="3285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331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381201DE-1E19-4D26-A090-784D13CB790A}"/>
              </a:ext>
            </a:extLst>
          </p:cNvPr>
          <p:cNvSpPr txBox="1"/>
          <p:nvPr/>
        </p:nvSpPr>
        <p:spPr>
          <a:xfrm>
            <a:off x="178647" y="114319"/>
            <a:ext cx="11908578" cy="1077218"/>
          </a:xfrm>
          <a:prstGeom prst="rect">
            <a:avLst/>
          </a:prstGeom>
          <a:noFill/>
        </p:spPr>
        <p:txBody>
          <a:bodyPr wrap="square" rtlCol="0">
            <a:spAutoFit/>
          </a:bodyPr>
          <a:lstStyle/>
          <a:p>
            <a:r>
              <a:rPr lang="en-GB" sz="3200" smtClean="0"/>
              <a:t>A technology </a:t>
            </a:r>
            <a:r>
              <a:rPr lang="en-GB" sz="3200"/>
              <a:t>enabled manuscript </a:t>
            </a:r>
            <a:r>
              <a:rPr lang="en-GB" sz="3200" smtClean="0"/>
              <a:t>community …</a:t>
            </a:r>
          </a:p>
          <a:p>
            <a:r>
              <a:rPr lang="en-GB" sz="3200" smtClean="0"/>
              <a:t>                                                                       … to </a:t>
            </a:r>
            <a:r>
              <a:rPr lang="en-GB" sz="3200"/>
              <a:t>explore </a:t>
            </a:r>
            <a:r>
              <a:rPr lang="en-GB" sz="3200" smtClean="0"/>
              <a:t>historical literacy</a:t>
            </a:r>
            <a:endParaRPr lang="en-GB" sz="2400"/>
          </a:p>
        </p:txBody>
      </p:sp>
      <p:pic>
        <p:nvPicPr>
          <p:cNvPr id="8194"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924" y="2127676"/>
            <a:ext cx="4734655" cy="287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4" y="5267305"/>
            <a:ext cx="4324351" cy="929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8974" y="1594275"/>
            <a:ext cx="2654826" cy="2588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80D7B553-4CEC-45F1-BDCE-1D9FE8F4DE90}" type="slidenum">
              <a:rPr lang="en-GB" smtClean="0"/>
              <a:t>15</a:t>
            </a:fld>
            <a:endParaRPr lang="en-GB"/>
          </a:p>
        </p:txBody>
      </p:sp>
    </p:spTree>
    <p:extLst>
      <p:ext uri="{BB962C8B-B14F-4D97-AF65-F5344CB8AC3E}">
        <p14:creationId xmlns:p14="http://schemas.microsoft.com/office/powerpoint/2010/main" val="2618731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Design principles</a:t>
            </a:r>
            <a:endParaRPr lang="en-US" sz="3200"/>
          </a:p>
        </p:txBody>
      </p:sp>
      <p:sp>
        <p:nvSpPr>
          <p:cNvPr id="2" name="TextBox 1"/>
          <p:cNvSpPr txBox="1"/>
          <p:nvPr/>
        </p:nvSpPr>
        <p:spPr>
          <a:xfrm>
            <a:off x="3610715" y="1362075"/>
            <a:ext cx="4752976" cy="3600986"/>
          </a:xfrm>
          <a:prstGeom prst="rect">
            <a:avLst/>
          </a:prstGeom>
          <a:noFill/>
        </p:spPr>
        <p:txBody>
          <a:bodyPr wrap="square" rtlCol="0">
            <a:spAutoFit/>
          </a:bodyPr>
          <a:lstStyle/>
          <a:p>
            <a:pPr marL="285750" indent="-285750">
              <a:buFont typeface="Arial" panose="020B0604020202020204" pitchFamily="34" charset="0"/>
              <a:buChar char="•"/>
            </a:pPr>
            <a:r>
              <a:rPr lang="en-US" sz="2400" smtClean="0"/>
              <a:t>Low cost</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400" smtClean="0"/>
              <a:t>Sustainable</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400" smtClean="0"/>
              <a:t>Interoperable</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400" err="1" smtClean="0"/>
              <a:t>Standardised</a:t>
            </a:r>
            <a:endParaRPr lang="en-US" sz="2400" smtClean="0"/>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400" smtClean="0"/>
              <a:t>Breadth of support</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smtClean="0"/>
              <a:t>Engaging the technical community</a:t>
            </a:r>
          </a:p>
          <a:p>
            <a:pPr marL="285750" indent="-285750">
              <a:buFont typeface="Arial" panose="020B0604020202020204" pitchFamily="34" charset="0"/>
              <a:buChar char="•"/>
            </a:pPr>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16</a:t>
            </a:fld>
            <a:endParaRPr lang="en-GB"/>
          </a:p>
        </p:txBody>
      </p:sp>
    </p:spTree>
    <p:extLst>
      <p:ext uri="{BB962C8B-B14F-4D97-AF65-F5344CB8AC3E}">
        <p14:creationId xmlns:p14="http://schemas.microsoft.com/office/powerpoint/2010/main" val="37329250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954107"/>
          </a:xfrm>
          <a:prstGeom prst="rect">
            <a:avLst/>
          </a:prstGeom>
          <a:noFill/>
        </p:spPr>
        <p:txBody>
          <a:bodyPr wrap="square" rtlCol="0">
            <a:spAutoFit/>
          </a:bodyPr>
          <a:lstStyle/>
          <a:p>
            <a:r>
              <a:rPr lang="en-US" sz="3200" smtClean="0"/>
              <a:t>User requirements</a:t>
            </a:r>
            <a:endParaRPr lang="en-US" sz="3200"/>
          </a:p>
          <a:p>
            <a:endParaRPr lang="en-GB" sz="2400"/>
          </a:p>
        </p:txBody>
      </p:sp>
      <p:sp>
        <p:nvSpPr>
          <p:cNvPr id="2" name="TextBox 1"/>
          <p:cNvSpPr txBox="1"/>
          <p:nvPr/>
        </p:nvSpPr>
        <p:spPr>
          <a:xfrm>
            <a:off x="1076324" y="847725"/>
            <a:ext cx="10639426" cy="5970865"/>
          </a:xfrm>
          <a:prstGeom prst="rect">
            <a:avLst/>
          </a:prstGeom>
          <a:noFill/>
        </p:spPr>
        <p:txBody>
          <a:bodyPr wrap="square" rtlCol="0">
            <a:spAutoFit/>
          </a:bodyPr>
          <a:lstStyle/>
          <a:p>
            <a:pPr marL="285750" indent="-285750">
              <a:buFont typeface="Arial" panose="020B0604020202020204" pitchFamily="34" charset="0"/>
              <a:buChar char="•"/>
            </a:pPr>
            <a:r>
              <a:rPr lang="en-US" sz="2000"/>
              <a:t>Automatic identification of manuscript pages containing </a:t>
            </a:r>
            <a:r>
              <a:rPr lang="en-US" sz="2000" smtClean="0"/>
              <a:t>signoffs</a:t>
            </a:r>
          </a:p>
          <a:p>
            <a:pPr marL="285750" indent="-285750">
              <a:buFont typeface="Arial" panose="020B0604020202020204" pitchFamily="34" charset="0"/>
              <a:buChar char="•"/>
            </a:pPr>
            <a:endParaRPr lang="en-US" sz="1200" smtClean="0"/>
          </a:p>
          <a:p>
            <a:pPr marL="285750" indent="-285750">
              <a:buFont typeface="Arial" panose="020B0604020202020204" pitchFamily="34" charset="0"/>
              <a:buChar char="•"/>
            </a:pPr>
            <a:r>
              <a:rPr lang="en-US" sz="2000"/>
              <a:t>Markup of manuscript pages to isolate signoffs (</a:t>
            </a:r>
            <a:r>
              <a:rPr lang="en-US" sz="2000" err="1"/>
              <a:t>markes</a:t>
            </a:r>
            <a:r>
              <a:rPr lang="en-US" sz="2000"/>
              <a:t>, initials, signatures)</a:t>
            </a:r>
          </a:p>
          <a:p>
            <a:pPr marL="742950" lvl="1" indent="-285750">
              <a:buFont typeface="Arial" panose="020B0604020202020204" pitchFamily="34" charset="0"/>
              <a:buChar char="•"/>
            </a:pPr>
            <a:r>
              <a:rPr lang="en-US"/>
              <a:t>Hand markup of manuscript pages, but ideally automated markup</a:t>
            </a:r>
          </a:p>
          <a:p>
            <a:pPr marL="742950" lvl="1" indent="-285750">
              <a:buFont typeface="Arial" panose="020B0604020202020204" pitchFamily="34" charset="0"/>
              <a:buChar char="•"/>
            </a:pPr>
            <a:r>
              <a:rPr lang="en-US"/>
              <a:t>Signoffs can be single or multiple, for single or multiple depositions</a:t>
            </a:r>
          </a:p>
          <a:p>
            <a:pPr marL="742950" lvl="1" indent="-285750">
              <a:buFont typeface="Arial" panose="020B0604020202020204" pitchFamily="34" charset="0"/>
              <a:buChar char="•"/>
            </a:pPr>
            <a:r>
              <a:rPr lang="en-US"/>
              <a:t>Deponent signoffs; interpreter </a:t>
            </a:r>
            <a:r>
              <a:rPr lang="en-US" smtClean="0"/>
              <a:t>signoffs</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Automatic differentiation between classes of </a:t>
            </a:r>
            <a:r>
              <a:rPr lang="en-US" sz="2000" err="1" smtClean="0"/>
              <a:t>markes</a:t>
            </a:r>
            <a:r>
              <a:rPr lang="en-US" sz="2000" smtClean="0"/>
              <a:t>, initials and signatures</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Automatic differentiation within each class as to sophistication of execution &amp; other parameters as a surrogate for literacy</a:t>
            </a:r>
            <a:endParaRPr lang="en-US" sz="2000"/>
          </a:p>
          <a:p>
            <a:endParaRPr lang="en-US" sz="1200"/>
          </a:p>
          <a:p>
            <a:pPr marL="285750" indent="-285750">
              <a:buFont typeface="Arial" panose="020B0604020202020204" pitchFamily="34" charset="0"/>
              <a:buChar char="•"/>
            </a:pPr>
            <a:r>
              <a:rPr lang="en-US" sz="2000"/>
              <a:t>Automatic identification of manuscript pages containing deponent </a:t>
            </a:r>
            <a:r>
              <a:rPr lang="en-US" sz="2000" smtClean="0"/>
              <a:t>metadata (name</a:t>
            </a:r>
            <a:r>
              <a:rPr lang="en-US" sz="2000"/>
              <a:t>; age; occupation; place of residence; date of </a:t>
            </a:r>
            <a:r>
              <a:rPr lang="en-US" sz="2000" smtClean="0"/>
              <a:t>deposition)</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Markup of manuscript pages to isolate deponent metadata</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Hand writing text recognition of deponent metadata and associate metadata with correct signoff</a:t>
            </a:r>
          </a:p>
          <a:p>
            <a:pPr lvl="1"/>
            <a:endParaRPr lang="en-US" sz="1200"/>
          </a:p>
          <a:p>
            <a:pPr marL="285750" indent="-285750">
              <a:buFont typeface="Arial" panose="020B0604020202020204" pitchFamily="34" charset="0"/>
              <a:buChar char="•"/>
            </a:pPr>
            <a:r>
              <a:rPr lang="en-US" sz="2000" smtClean="0"/>
              <a:t>Geo-referencing of signoffs</a:t>
            </a:r>
          </a:p>
          <a:p>
            <a:pPr marL="742950" lvl="1" indent="-285750">
              <a:buFont typeface="Arial" panose="020B0604020202020204" pitchFamily="34" charset="0"/>
              <a:buChar char="•"/>
            </a:pPr>
            <a:r>
              <a:rPr lang="en-US" smtClean="0"/>
              <a:t>Display signoffs and/or manuscript pages containing signoffs by </a:t>
            </a:r>
            <a:r>
              <a:rPr lang="en-US" err="1" smtClean="0"/>
              <a:t>georeferences</a:t>
            </a:r>
            <a:endParaRPr lang="en-US" smtClean="0"/>
          </a:p>
          <a:p>
            <a:pPr marL="285750" indent="-285750">
              <a:buFont typeface="Arial" panose="020B0604020202020204" pitchFamily="34" charset="0"/>
              <a:buChar char="•"/>
            </a:pPr>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17</a:t>
            </a:fld>
            <a:endParaRPr lang="en-GB"/>
          </a:p>
        </p:txBody>
      </p:sp>
    </p:spTree>
    <p:extLst>
      <p:ext uri="{BB962C8B-B14F-4D97-AF65-F5344CB8AC3E}">
        <p14:creationId xmlns:p14="http://schemas.microsoft.com/office/powerpoint/2010/main" val="5168190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954107"/>
          </a:xfrm>
          <a:prstGeom prst="rect">
            <a:avLst/>
          </a:prstGeom>
          <a:noFill/>
        </p:spPr>
        <p:txBody>
          <a:bodyPr wrap="square" rtlCol="0">
            <a:spAutoFit/>
          </a:bodyPr>
          <a:lstStyle/>
          <a:p>
            <a:r>
              <a:rPr lang="en-US" sz="3200" smtClean="0"/>
              <a:t>User requirements</a:t>
            </a:r>
            <a:endParaRPr lang="en-US" sz="3200"/>
          </a:p>
          <a:p>
            <a:endParaRPr lang="en-GB" sz="2400"/>
          </a:p>
        </p:txBody>
      </p:sp>
      <p:sp>
        <p:nvSpPr>
          <p:cNvPr id="3" name="Rectangle 2"/>
          <p:cNvSpPr/>
          <p:nvPr/>
        </p:nvSpPr>
        <p:spPr>
          <a:xfrm>
            <a:off x="923925" y="2524125"/>
            <a:ext cx="1064895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76324" y="819150"/>
            <a:ext cx="10639426" cy="5970865"/>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E1EAEB"/>
                </a:solidFill>
              </a:rPr>
              <a:t>Automatic identification of manuscript pages containing </a:t>
            </a:r>
            <a:r>
              <a:rPr lang="en-US" sz="2000" smtClean="0">
                <a:solidFill>
                  <a:srgbClr val="E1EAEB"/>
                </a:solidFill>
              </a:rPr>
              <a:t>signoffs</a:t>
            </a:r>
          </a:p>
          <a:p>
            <a:pPr marL="285750" indent="-285750">
              <a:buFont typeface="Arial" panose="020B0604020202020204" pitchFamily="34" charset="0"/>
              <a:buChar char="•"/>
            </a:pPr>
            <a:endParaRPr lang="en-US" sz="1200" smtClean="0">
              <a:solidFill>
                <a:srgbClr val="E1EAEB"/>
              </a:solidFill>
            </a:endParaRPr>
          </a:p>
          <a:p>
            <a:pPr marL="285750" indent="-285750">
              <a:buFont typeface="Arial" panose="020B0604020202020204" pitchFamily="34" charset="0"/>
              <a:buChar char="•"/>
            </a:pPr>
            <a:r>
              <a:rPr lang="en-US" sz="2000">
                <a:solidFill>
                  <a:srgbClr val="E1EAEB"/>
                </a:solidFill>
              </a:rPr>
              <a:t>Markup of manuscript pages to isolate signoffs (</a:t>
            </a:r>
            <a:r>
              <a:rPr lang="en-US" sz="2000" err="1">
                <a:solidFill>
                  <a:srgbClr val="E1EAEB"/>
                </a:solidFill>
              </a:rPr>
              <a:t>markes</a:t>
            </a:r>
            <a:r>
              <a:rPr lang="en-US" sz="2000">
                <a:solidFill>
                  <a:srgbClr val="E1EAEB"/>
                </a:solidFill>
              </a:rPr>
              <a:t>, initials, signatures)</a:t>
            </a:r>
          </a:p>
          <a:p>
            <a:pPr marL="742950" lvl="1" indent="-285750">
              <a:buFont typeface="Arial" panose="020B0604020202020204" pitchFamily="34" charset="0"/>
              <a:buChar char="•"/>
            </a:pPr>
            <a:r>
              <a:rPr lang="en-US">
                <a:solidFill>
                  <a:srgbClr val="E1EAEB"/>
                </a:solidFill>
              </a:rPr>
              <a:t>Hand markup of manuscript pages, but ideally automated markup</a:t>
            </a:r>
          </a:p>
          <a:p>
            <a:pPr marL="742950" lvl="1" indent="-285750">
              <a:buFont typeface="Arial" panose="020B0604020202020204" pitchFamily="34" charset="0"/>
              <a:buChar char="•"/>
            </a:pPr>
            <a:r>
              <a:rPr lang="en-US">
                <a:solidFill>
                  <a:srgbClr val="E1EAEB"/>
                </a:solidFill>
              </a:rPr>
              <a:t>Signoffs can be single or multiple, for single or multiple depositions</a:t>
            </a:r>
          </a:p>
          <a:p>
            <a:pPr marL="742950" lvl="1" indent="-285750">
              <a:buFont typeface="Arial" panose="020B0604020202020204" pitchFamily="34" charset="0"/>
              <a:buChar char="•"/>
            </a:pPr>
            <a:r>
              <a:rPr lang="en-US">
                <a:solidFill>
                  <a:srgbClr val="E1EAEB"/>
                </a:solidFill>
              </a:rPr>
              <a:t>Deponent signoffs; interpreter </a:t>
            </a:r>
            <a:r>
              <a:rPr lang="en-US" smtClean="0">
                <a:solidFill>
                  <a:srgbClr val="E1EAEB"/>
                </a:solidFill>
              </a:rPr>
              <a:t>signoffs</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Automatic differentiation between classes of </a:t>
            </a:r>
            <a:r>
              <a:rPr lang="en-US" sz="2000" err="1" smtClean="0"/>
              <a:t>markes</a:t>
            </a:r>
            <a:r>
              <a:rPr lang="en-US" sz="2000" smtClean="0"/>
              <a:t>, initials and signatures</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2000" smtClean="0"/>
              <a:t>Automatic differentiation within each class as to sophistication of execution &amp; other parameters as a surrogate for literacy</a:t>
            </a:r>
            <a:endParaRPr lang="en-US" sz="2000"/>
          </a:p>
          <a:p>
            <a:endParaRPr lang="en-US" sz="1200"/>
          </a:p>
          <a:p>
            <a:pPr marL="285750" indent="-285750">
              <a:buFont typeface="Arial" panose="020B0604020202020204" pitchFamily="34" charset="0"/>
              <a:buChar char="•"/>
            </a:pPr>
            <a:r>
              <a:rPr lang="en-US" sz="2000">
                <a:solidFill>
                  <a:srgbClr val="E1EAEB"/>
                </a:solidFill>
              </a:rPr>
              <a:t>Automatic identification of manuscript pages containing deponent </a:t>
            </a:r>
            <a:r>
              <a:rPr lang="en-US" sz="2000" smtClean="0">
                <a:solidFill>
                  <a:srgbClr val="E1EAEB"/>
                </a:solidFill>
              </a:rPr>
              <a:t>metadata (name</a:t>
            </a:r>
            <a:r>
              <a:rPr lang="en-US" sz="2000">
                <a:solidFill>
                  <a:srgbClr val="E1EAEB"/>
                </a:solidFill>
              </a:rPr>
              <a:t>; age; occupation; place of residence; date of </a:t>
            </a:r>
            <a:r>
              <a:rPr lang="en-US" sz="2000" smtClean="0">
                <a:solidFill>
                  <a:srgbClr val="E1EAEB"/>
                </a:solidFill>
              </a:rPr>
              <a:t>deposition)</a:t>
            </a:r>
          </a:p>
          <a:p>
            <a:pPr marL="285750" indent="-285750">
              <a:buFont typeface="Arial" panose="020B0604020202020204" pitchFamily="34" charset="0"/>
              <a:buChar char="•"/>
            </a:pPr>
            <a:endParaRPr lang="en-US" sz="1200">
              <a:solidFill>
                <a:srgbClr val="E1EAEB"/>
              </a:solidFill>
            </a:endParaRPr>
          </a:p>
          <a:p>
            <a:pPr marL="285750" indent="-285750">
              <a:buFont typeface="Arial" panose="020B0604020202020204" pitchFamily="34" charset="0"/>
              <a:buChar char="•"/>
            </a:pPr>
            <a:r>
              <a:rPr lang="en-US" sz="2000" smtClean="0">
                <a:solidFill>
                  <a:srgbClr val="E1EAEB"/>
                </a:solidFill>
              </a:rPr>
              <a:t>Markup of manuscript pages to isolate deponent metadata</a:t>
            </a:r>
          </a:p>
          <a:p>
            <a:pPr marL="742950" lvl="1" indent="-285750">
              <a:buFont typeface="Arial" panose="020B0604020202020204" pitchFamily="34" charset="0"/>
              <a:buChar char="•"/>
            </a:pPr>
            <a:endParaRPr lang="en-US" sz="1200">
              <a:solidFill>
                <a:srgbClr val="E1EAEB"/>
              </a:solidFill>
            </a:endParaRPr>
          </a:p>
          <a:p>
            <a:pPr marL="285750" indent="-285750">
              <a:buFont typeface="Arial" panose="020B0604020202020204" pitchFamily="34" charset="0"/>
              <a:buChar char="•"/>
            </a:pPr>
            <a:r>
              <a:rPr lang="en-US" sz="2000" smtClean="0">
                <a:solidFill>
                  <a:srgbClr val="E1EAEB"/>
                </a:solidFill>
              </a:rPr>
              <a:t>Hand writing text recognition of deponent metadata and associate metadata with correct signoff</a:t>
            </a:r>
          </a:p>
          <a:p>
            <a:pPr lvl="1"/>
            <a:endParaRPr lang="en-US" sz="1200">
              <a:solidFill>
                <a:srgbClr val="E1EAEB"/>
              </a:solidFill>
            </a:endParaRPr>
          </a:p>
          <a:p>
            <a:pPr marL="285750" indent="-285750">
              <a:buFont typeface="Arial" panose="020B0604020202020204" pitchFamily="34" charset="0"/>
              <a:buChar char="•"/>
            </a:pPr>
            <a:r>
              <a:rPr lang="en-US" sz="2000" smtClean="0">
                <a:solidFill>
                  <a:srgbClr val="E1EAEB"/>
                </a:solidFill>
              </a:rPr>
              <a:t>Geo-referencing of signoffs</a:t>
            </a:r>
          </a:p>
          <a:p>
            <a:pPr marL="742950" lvl="1" indent="-285750">
              <a:buFont typeface="Arial" panose="020B0604020202020204" pitchFamily="34" charset="0"/>
              <a:buChar char="•"/>
            </a:pPr>
            <a:r>
              <a:rPr lang="en-US" smtClean="0">
                <a:solidFill>
                  <a:srgbClr val="E1EAEB"/>
                </a:solidFill>
              </a:rPr>
              <a:t>Display signoffs and/or manuscript pages containing signoffs by </a:t>
            </a:r>
            <a:r>
              <a:rPr lang="en-US" err="1" smtClean="0">
                <a:solidFill>
                  <a:srgbClr val="E1EAEB"/>
                </a:solidFill>
              </a:rPr>
              <a:t>georeferences</a:t>
            </a:r>
            <a:endParaRPr lang="en-US" smtClean="0">
              <a:solidFill>
                <a:srgbClr val="E1EAEB"/>
              </a:solidFill>
            </a:endParaRPr>
          </a:p>
          <a:p>
            <a:pPr marL="285750" indent="-285750">
              <a:buFont typeface="Arial" panose="020B0604020202020204" pitchFamily="34" charset="0"/>
              <a:buChar char="•"/>
            </a:pPr>
            <a:endParaRPr lang="en-US" sz="1400"/>
          </a:p>
        </p:txBody>
      </p:sp>
      <p:sp>
        <p:nvSpPr>
          <p:cNvPr id="4" name="Slide Number Placeholder 3"/>
          <p:cNvSpPr>
            <a:spLocks noGrp="1"/>
          </p:cNvSpPr>
          <p:nvPr>
            <p:ph type="sldNum" sz="quarter" idx="12"/>
          </p:nvPr>
        </p:nvSpPr>
        <p:spPr/>
        <p:txBody>
          <a:bodyPr/>
          <a:lstStyle/>
          <a:p>
            <a:fld id="{80D7B553-4CEC-45F1-BDCE-1D9FE8F4DE90}" type="slidenum">
              <a:rPr lang="en-GB" smtClean="0"/>
              <a:t>18</a:t>
            </a:fld>
            <a:endParaRPr lang="en-GB"/>
          </a:p>
        </p:txBody>
      </p:sp>
    </p:spTree>
    <p:extLst>
      <p:ext uri="{BB962C8B-B14F-4D97-AF65-F5344CB8AC3E}">
        <p14:creationId xmlns:p14="http://schemas.microsoft.com/office/powerpoint/2010/main" val="2735533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981075"/>
            <a:ext cx="5616741" cy="36290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Signs of Literacy </a:t>
            </a:r>
            <a:r>
              <a:rPr lang="en-GB" sz="3200" err="1" smtClean="0"/>
              <a:t>Kaggle</a:t>
            </a:r>
            <a:r>
              <a:rPr lang="en-GB" sz="3200" smtClean="0"/>
              <a:t> Research Competition, Nov 2018 – Jan 2019</a:t>
            </a:r>
            <a:endParaRPr lang="en-GB" sz="3200"/>
          </a:p>
        </p:txBody>
      </p:sp>
      <p:sp>
        <p:nvSpPr>
          <p:cNvPr id="2" name="TextBox 1"/>
          <p:cNvSpPr txBox="1"/>
          <p:nvPr/>
        </p:nvSpPr>
        <p:spPr>
          <a:xfrm>
            <a:off x="6610351" y="904875"/>
            <a:ext cx="4629150" cy="5047536"/>
          </a:xfrm>
          <a:prstGeom prst="rect">
            <a:avLst/>
          </a:prstGeom>
          <a:noFill/>
        </p:spPr>
        <p:txBody>
          <a:bodyPr wrap="square" rtlCol="0">
            <a:spAutoFit/>
          </a:bodyPr>
          <a:lstStyle/>
          <a:p>
            <a:r>
              <a:rPr lang="en-US" sz="1400" b="1"/>
              <a:t>Google owned </a:t>
            </a:r>
            <a:r>
              <a:rPr lang="en-US" sz="1400" b="1" err="1"/>
              <a:t>Kaggle</a:t>
            </a:r>
            <a:r>
              <a:rPr lang="en-US" sz="1400" b="1"/>
              <a:t> has selected us as one of a small number of pro bono competitions they support each year on the merits of our proposal, and the potential impact on the research field and community of the competition. </a:t>
            </a:r>
            <a:endParaRPr lang="en-US" sz="1400" b="1" smtClean="0"/>
          </a:p>
          <a:p>
            <a:endParaRPr lang="en-US" sz="1400" b="1"/>
          </a:p>
          <a:p>
            <a:r>
              <a:rPr lang="en-US" sz="1400" b="1" err="1" smtClean="0"/>
              <a:t>Kaggle</a:t>
            </a:r>
            <a:r>
              <a:rPr lang="en-US" sz="1400" b="1" smtClean="0"/>
              <a:t> </a:t>
            </a:r>
            <a:r>
              <a:rPr lang="en-US" sz="1400" b="1"/>
              <a:t>will cover the running costs of the competition. We will provide the prize pool, and are now seeking to raise US $30,000 from potential sponsors and partners</a:t>
            </a:r>
            <a:r>
              <a:rPr lang="en-US" sz="1400" b="1" smtClean="0"/>
              <a:t>.</a:t>
            </a:r>
          </a:p>
          <a:p>
            <a:endParaRPr lang="en-US" sz="1400" b="1"/>
          </a:p>
          <a:p>
            <a:r>
              <a:rPr lang="en-US" sz="1400"/>
              <a:t>The Proof of Concept will contain two parts</a:t>
            </a:r>
            <a:r>
              <a:rPr lang="en-US" sz="1400" smtClean="0"/>
              <a:t>:</a:t>
            </a:r>
          </a:p>
          <a:p>
            <a:endParaRPr lang="en-US" sz="1400"/>
          </a:p>
          <a:p>
            <a:pPr marL="342900" indent="-342900">
              <a:buAutoNum type="arabicParenBoth"/>
            </a:pPr>
            <a:r>
              <a:rPr lang="en-US" sz="1400" smtClean="0"/>
              <a:t>Algorithmic </a:t>
            </a:r>
            <a:r>
              <a:rPr lang="en-US" sz="1400"/>
              <a:t>identification of </a:t>
            </a:r>
            <a:r>
              <a:rPr lang="en-US" sz="1400" err="1">
                <a:hlinkClick r:id="rId5"/>
              </a:rPr>
              <a:t>markes</a:t>
            </a:r>
            <a:r>
              <a:rPr lang="en-US" sz="1400">
                <a:hlinkClick r:id="rId5"/>
              </a:rPr>
              <a:t>, initials and signatures</a:t>
            </a:r>
            <a:r>
              <a:rPr lang="en-US" sz="1400" smtClean="0"/>
              <a:t>.</a:t>
            </a:r>
          </a:p>
          <a:p>
            <a:pPr marL="342900" indent="-342900">
              <a:buAutoNum type="arabicParenBoth"/>
            </a:pPr>
            <a:endParaRPr lang="en-US" sz="1400"/>
          </a:p>
          <a:p>
            <a:pPr marL="342900" indent="-342900">
              <a:buAutoNum type="arabicParenBoth" startAt="2"/>
            </a:pPr>
            <a:r>
              <a:rPr lang="en-US" sz="1400" smtClean="0"/>
              <a:t>Algorithmic </a:t>
            </a:r>
            <a:r>
              <a:rPr lang="en-US" sz="1400"/>
              <a:t>discrimination between degrees of "sophistication" within the three categories of "</a:t>
            </a:r>
            <a:r>
              <a:rPr lang="en-US" sz="1400" err="1"/>
              <a:t>marke</a:t>
            </a:r>
            <a:r>
              <a:rPr lang="en-US" sz="1400"/>
              <a:t>"; "initial(s)", and "signature". </a:t>
            </a:r>
            <a:endParaRPr lang="en-US" sz="1400" smtClean="0"/>
          </a:p>
          <a:p>
            <a:endParaRPr lang="en-US" sz="1400"/>
          </a:p>
          <a:p>
            <a:r>
              <a:rPr lang="en-US" sz="1400" smtClean="0"/>
              <a:t>Having proven the </a:t>
            </a:r>
            <a:r>
              <a:rPr lang="en-US" sz="1400"/>
              <a:t>concept, we </a:t>
            </a:r>
            <a:r>
              <a:rPr lang="en-US" sz="1400" smtClean="0"/>
              <a:t>will seek </a:t>
            </a:r>
            <a:r>
              <a:rPr lang="en-US" sz="1400"/>
              <a:t>out an image or vision oriented computational laboratory with which to develop a grant funded collaboration to take the work further in 2019 and beyond.</a:t>
            </a:r>
          </a:p>
          <a:p>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19</a:t>
            </a:fld>
            <a:endParaRPr lang="en-GB"/>
          </a:p>
        </p:txBody>
      </p:sp>
      <p:sp>
        <p:nvSpPr>
          <p:cNvPr id="7" name="TextBox 6">
            <a:extLst>
              <a:ext uri="{FF2B5EF4-FFF2-40B4-BE49-F238E27FC236}">
                <a16:creationId xmlns:a16="http://schemas.microsoft.com/office/drawing/2014/main" xmlns="" id="{381201DE-1E19-4D26-A090-784D13CB790A}"/>
              </a:ext>
            </a:extLst>
          </p:cNvPr>
          <p:cNvSpPr txBox="1"/>
          <p:nvPr/>
        </p:nvSpPr>
        <p:spPr>
          <a:xfrm>
            <a:off x="178646" y="6468043"/>
            <a:ext cx="9689253" cy="307777"/>
          </a:xfrm>
          <a:prstGeom prst="rect">
            <a:avLst/>
          </a:prstGeom>
          <a:noFill/>
        </p:spPr>
        <p:txBody>
          <a:bodyPr wrap="square" rtlCol="0">
            <a:spAutoFit/>
          </a:bodyPr>
          <a:lstStyle/>
          <a:p>
            <a:r>
              <a:rPr lang="en-GB" sz="1400">
                <a:hlinkClick r:id="rId3"/>
              </a:rPr>
              <a:t>https://www.linkedin.com/pulse/proposed-signs-literacy-kaggle-research-competition-2018-greenstreet/</a:t>
            </a:r>
            <a:endParaRPr lang="en-GB" sz="1400"/>
          </a:p>
        </p:txBody>
      </p:sp>
    </p:spTree>
    <p:extLst>
      <p:ext uri="{BB962C8B-B14F-4D97-AF65-F5344CB8AC3E}">
        <p14:creationId xmlns:p14="http://schemas.microsoft.com/office/powerpoint/2010/main" val="1065927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Today’s presentation</a:t>
            </a:r>
            <a:endParaRPr lang="en-US" sz="3200"/>
          </a:p>
        </p:txBody>
      </p:sp>
      <p:sp>
        <p:nvSpPr>
          <p:cNvPr id="2" name="TextBox 1"/>
          <p:cNvSpPr txBox="1"/>
          <p:nvPr/>
        </p:nvSpPr>
        <p:spPr>
          <a:xfrm>
            <a:off x="3171825" y="1123950"/>
            <a:ext cx="6322553" cy="3785652"/>
          </a:xfrm>
          <a:prstGeom prst="rect">
            <a:avLst/>
          </a:prstGeom>
          <a:noFill/>
        </p:spPr>
        <p:txBody>
          <a:bodyPr wrap="square" rtlCol="0">
            <a:spAutoFit/>
          </a:bodyPr>
          <a:lstStyle/>
          <a:p>
            <a:pPr marL="285750" indent="-285750">
              <a:buFont typeface="Arial" panose="020B0604020202020204" pitchFamily="34" charset="0"/>
              <a:buChar char="•"/>
            </a:pPr>
            <a:r>
              <a:rPr lang="en-US" sz="2200" smtClean="0"/>
              <a:t>Introduce social venture Chronoscopic Education, its core community driven project </a:t>
            </a:r>
            <a:r>
              <a:rPr lang="en-US" sz="2200" err="1" smtClean="0"/>
              <a:t>MarineLives</a:t>
            </a:r>
            <a:r>
              <a:rPr lang="en-US" sz="2200" smtClean="0"/>
              <a:t> and its new initiative, the Signs of Literacy community</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200" smtClean="0"/>
              <a:t>Share our vision of a technology enabled manuscript community to explore historical literacy</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200" smtClean="0"/>
              <a:t>Discuss the relevance of IIIF, </a:t>
            </a:r>
            <a:r>
              <a:rPr lang="en-US" sz="2200" err="1" smtClean="0"/>
              <a:t>Recogito</a:t>
            </a:r>
            <a:r>
              <a:rPr lang="en-US" sz="2200" smtClean="0"/>
              <a:t> and </a:t>
            </a:r>
            <a:r>
              <a:rPr lang="en-US" sz="2200" err="1" smtClean="0"/>
              <a:t>Transkribus</a:t>
            </a:r>
            <a:r>
              <a:rPr lang="en-US" sz="2200" smtClean="0"/>
              <a:t> to the study of historical literacy</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200" smtClean="0"/>
              <a:t>Call for content and technical partners to work with us on this vision</a:t>
            </a:r>
          </a:p>
        </p:txBody>
      </p:sp>
      <p:sp>
        <p:nvSpPr>
          <p:cNvPr id="3" name="Slide Number Placeholder 2"/>
          <p:cNvSpPr>
            <a:spLocks noGrp="1"/>
          </p:cNvSpPr>
          <p:nvPr>
            <p:ph type="sldNum" sz="quarter" idx="12"/>
          </p:nvPr>
        </p:nvSpPr>
        <p:spPr/>
        <p:txBody>
          <a:bodyPr/>
          <a:lstStyle/>
          <a:p>
            <a:fld id="{80D7B553-4CEC-45F1-BDCE-1D9FE8F4DE90}" type="slidenum">
              <a:rPr lang="en-GB" smtClean="0"/>
              <a:t>2</a:t>
            </a:fld>
            <a:endParaRPr lang="en-GB"/>
          </a:p>
        </p:txBody>
      </p:sp>
    </p:spTree>
    <p:extLst>
      <p:ext uri="{BB962C8B-B14F-4D97-AF65-F5344CB8AC3E}">
        <p14:creationId xmlns:p14="http://schemas.microsoft.com/office/powerpoint/2010/main" val="3479099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Conjoint analysis IIIF viewer plugin</a:t>
            </a:r>
            <a:endParaRPr lang="en-GB" sz="3200"/>
          </a:p>
        </p:txBody>
      </p:sp>
      <p:sp>
        <p:nvSpPr>
          <p:cNvPr id="2" name="Slide Number Placeholder 1"/>
          <p:cNvSpPr>
            <a:spLocks noGrp="1"/>
          </p:cNvSpPr>
          <p:nvPr>
            <p:ph type="sldNum" sz="quarter" idx="12"/>
          </p:nvPr>
        </p:nvSpPr>
        <p:spPr/>
        <p:txBody>
          <a:bodyPr/>
          <a:lstStyle/>
          <a:p>
            <a:fld id="{80D7B553-4CEC-45F1-BDCE-1D9FE8F4DE90}" type="slidenum">
              <a:rPr lang="en-GB" smtClean="0"/>
              <a:t>20</a:t>
            </a:fld>
            <a:endParaRPr lang="en-GB"/>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616" y="820396"/>
            <a:ext cx="3441566" cy="2203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6921" y="6492212"/>
            <a:ext cx="10504404" cy="307777"/>
          </a:xfrm>
          <a:prstGeom prst="rect">
            <a:avLst/>
          </a:prstGeom>
        </p:spPr>
        <p:txBody>
          <a:bodyPr wrap="square">
            <a:spAutoFit/>
          </a:bodyPr>
          <a:lstStyle/>
          <a:p>
            <a:r>
              <a:rPr lang="en-US" sz="1400" smtClean="0"/>
              <a:t>Jack Reed, David Rumsey MapTab Chrome extension; </a:t>
            </a:r>
            <a:r>
              <a:rPr lang="en-US" sz="1400">
                <a:hlinkClick r:id="rId4"/>
              </a:rPr>
              <a:t>http://projectmirador.org/demo</a:t>
            </a:r>
            <a:r>
              <a:rPr lang="en-US" sz="1400" smtClean="0">
                <a:hlinkClick r:id="rId4"/>
              </a:rPr>
              <a:t>/</a:t>
            </a:r>
            <a:r>
              <a:rPr lang="en-US" sz="1400" smtClean="0"/>
              <a:t>; Conjoint analysis IIIF viewer plugin vapourware</a:t>
            </a:r>
            <a:endParaRPr lang="en-US" sz="1400"/>
          </a:p>
        </p:txBody>
      </p:sp>
      <p:sp>
        <p:nvSpPr>
          <p:cNvPr id="7" name="Rectangle 6"/>
          <p:cNvSpPr/>
          <p:nvPr/>
        </p:nvSpPr>
        <p:spPr>
          <a:xfrm>
            <a:off x="10048989" y="738872"/>
            <a:ext cx="1704506" cy="4308872"/>
          </a:xfrm>
          <a:prstGeom prst="rect">
            <a:avLst/>
          </a:prstGeom>
        </p:spPr>
        <p:txBody>
          <a:bodyPr wrap="square">
            <a:spAutoFit/>
          </a:bodyPr>
          <a:lstStyle/>
          <a:p>
            <a:r>
              <a:rPr lang="en-GB" sz="1400"/>
              <a:t>Adrian Revelle, twenty-three year old mariner, of Dunquirke in fflanders, November 12</a:t>
            </a:r>
            <a:r>
              <a:rPr lang="en-GB" sz="1400" baseline="30000"/>
              <a:t>th</a:t>
            </a:r>
            <a:r>
              <a:rPr lang="en-GB" sz="1400"/>
              <a:t>, 1653; “hee onely speaketh the flemmish speech” (</a:t>
            </a:r>
            <a:r>
              <a:rPr lang="en-GB" sz="1400">
                <a:hlinkClick r:id="rId5"/>
              </a:rPr>
              <a:t>HCA 13/68 f.183v</a:t>
            </a:r>
            <a:r>
              <a:rPr lang="en-GB" sz="1400"/>
              <a:t>)</a:t>
            </a:r>
          </a:p>
          <a:p>
            <a:endParaRPr lang="en-GB" sz="800"/>
          </a:p>
          <a:p>
            <a:endParaRPr lang="en-GB" sz="1400" smtClean="0"/>
          </a:p>
          <a:p>
            <a:endParaRPr lang="en-GB" sz="1400"/>
          </a:p>
          <a:p>
            <a:endParaRPr lang="en-GB" sz="1400" smtClean="0"/>
          </a:p>
          <a:p>
            <a:endParaRPr lang="en-GB" sz="1400" smtClean="0"/>
          </a:p>
          <a:p>
            <a:r>
              <a:rPr lang="en-GB" sz="1400" smtClean="0"/>
              <a:t>John </a:t>
            </a:r>
            <a:r>
              <a:rPr lang="en-GB" sz="1400"/>
              <a:t>Burnelau, twenty-eight year old sailor, of Mornar, France,March 30</a:t>
            </a:r>
            <a:r>
              <a:rPr lang="en-GB" sz="1400" baseline="30000"/>
              <a:t>th</a:t>
            </a:r>
            <a:r>
              <a:rPr lang="en-GB" sz="1400"/>
              <a:t>, 1661 (</a:t>
            </a:r>
            <a:r>
              <a:rPr lang="en-GB" sz="1400">
                <a:hlinkClick r:id="rId6"/>
              </a:rPr>
              <a:t>HCA 13/73  f.486v</a:t>
            </a:r>
            <a:r>
              <a:rPr lang="en-GB" sz="1400" smtClean="0"/>
              <a:t>)</a:t>
            </a:r>
          </a:p>
        </p:txBody>
      </p:sp>
      <p:grpSp>
        <p:nvGrpSpPr>
          <p:cNvPr id="9" name="Group 8"/>
          <p:cNvGrpSpPr/>
          <p:nvPr/>
        </p:nvGrpSpPr>
        <p:grpSpPr>
          <a:xfrm>
            <a:off x="4242120" y="796780"/>
            <a:ext cx="5663994" cy="5548283"/>
            <a:chOff x="6691357" y="114319"/>
            <a:chExt cx="5500643" cy="5331239"/>
          </a:xfrm>
        </p:grpSpPr>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357" y="114319"/>
              <a:ext cx="5500643" cy="5331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xmlns="" id="{EE601FB6-6832-47A5-914C-ABF42489EEC2}"/>
                </a:ext>
              </a:extLst>
            </p:cNvPr>
            <p:cNvPicPr>
              <a:picLocks noChangeAspect="1"/>
            </p:cNvPicPr>
            <p:nvPr/>
          </p:nvPicPr>
          <p:blipFill>
            <a:blip r:embed="rId8"/>
            <a:stretch>
              <a:fillRect/>
            </a:stretch>
          </p:blipFill>
          <p:spPr>
            <a:xfrm>
              <a:off x="7617008" y="3154635"/>
              <a:ext cx="3674977" cy="1885777"/>
            </a:xfrm>
            <a:prstGeom prst="rect">
              <a:avLst/>
            </a:prstGeom>
          </p:spPr>
        </p:pic>
        <p:pic>
          <p:nvPicPr>
            <p:cNvPr id="615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8152" y="542827"/>
              <a:ext cx="2692688" cy="212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51"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616" y="3033755"/>
            <a:ext cx="3441566" cy="3311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394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Partner opportunities</a:t>
            </a:r>
            <a:endParaRPr lang="en-US" sz="3200"/>
          </a:p>
        </p:txBody>
      </p:sp>
      <p:sp>
        <p:nvSpPr>
          <p:cNvPr id="2" name="TextBox 1"/>
          <p:cNvSpPr txBox="1"/>
          <p:nvPr/>
        </p:nvSpPr>
        <p:spPr>
          <a:xfrm>
            <a:off x="3467099" y="1104900"/>
            <a:ext cx="5476876" cy="2739211"/>
          </a:xfrm>
          <a:prstGeom prst="rect">
            <a:avLst/>
          </a:prstGeom>
          <a:noFill/>
        </p:spPr>
        <p:txBody>
          <a:bodyPr wrap="square" rtlCol="0">
            <a:spAutoFit/>
          </a:bodyPr>
          <a:lstStyle/>
          <a:p>
            <a:pPr marL="285750" indent="-285750">
              <a:buFont typeface="Arial" panose="020B0604020202020204" pitchFamily="34" charset="0"/>
              <a:buChar char="•"/>
            </a:pPr>
            <a:r>
              <a:rPr lang="en-US" sz="2400" smtClean="0"/>
              <a:t>We are looking for a US content partner, to complement European partners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400" smtClean="0"/>
              <a:t>We are looking for technical partners</a:t>
            </a:r>
          </a:p>
          <a:p>
            <a:pPr marL="742950" lvl="1" indent="-285750">
              <a:buFont typeface="Arial" panose="020B0604020202020204" pitchFamily="34" charset="0"/>
              <a:buChar char="•"/>
            </a:pPr>
            <a:r>
              <a:rPr lang="en-US" smtClean="0"/>
              <a:t>IIIF crowdsourcing</a:t>
            </a:r>
          </a:p>
          <a:p>
            <a:pPr marL="742950" lvl="1" indent="-285750">
              <a:buFont typeface="Arial" panose="020B0604020202020204" pitchFamily="34" charset="0"/>
              <a:buChar char="•"/>
            </a:pPr>
            <a:r>
              <a:rPr lang="en-US" smtClean="0"/>
              <a:t>IIIF annotation</a:t>
            </a:r>
          </a:p>
          <a:p>
            <a:pPr marL="742950" lvl="1" indent="-285750">
              <a:buFont typeface="Arial" panose="020B0604020202020204" pitchFamily="34" charset="0"/>
              <a:buChar char="•"/>
            </a:pPr>
            <a:r>
              <a:rPr lang="en-US" smtClean="0"/>
              <a:t>Image based machine learning</a:t>
            </a:r>
          </a:p>
          <a:p>
            <a:pPr marL="742950" lvl="1" indent="-285750">
              <a:buFont typeface="Arial" panose="020B0604020202020204" pitchFamily="34" charset="0"/>
              <a:buChar char="•"/>
            </a:pPr>
            <a:r>
              <a:rPr lang="en-US" smtClean="0"/>
              <a:t>Metadata extraction &amp; analysis using HTR</a:t>
            </a:r>
          </a:p>
          <a:p>
            <a:pPr marL="285750" indent="-285750">
              <a:buFont typeface="Arial" panose="020B0604020202020204" pitchFamily="34" charset="0"/>
              <a:buChar char="•"/>
            </a:pPr>
            <a:endParaRPr lang="en-US" sz="1400"/>
          </a:p>
        </p:txBody>
      </p:sp>
      <p:sp>
        <p:nvSpPr>
          <p:cNvPr id="3" name="Slide Number Placeholder 2"/>
          <p:cNvSpPr>
            <a:spLocks noGrp="1"/>
          </p:cNvSpPr>
          <p:nvPr>
            <p:ph type="sldNum" sz="quarter" idx="12"/>
          </p:nvPr>
        </p:nvSpPr>
        <p:spPr/>
        <p:txBody>
          <a:bodyPr/>
          <a:lstStyle/>
          <a:p>
            <a:fld id="{80D7B553-4CEC-45F1-BDCE-1D9FE8F4DE90}" type="slidenum">
              <a:rPr lang="en-GB" smtClean="0"/>
              <a:t>21</a:t>
            </a:fld>
            <a:endParaRPr lang="en-GB"/>
          </a:p>
        </p:txBody>
      </p:sp>
    </p:spTree>
    <p:extLst>
      <p:ext uri="{BB962C8B-B14F-4D97-AF65-F5344CB8AC3E}">
        <p14:creationId xmlns:p14="http://schemas.microsoft.com/office/powerpoint/2010/main" val="2164565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Find us</a:t>
            </a:r>
            <a:endParaRPr lang="en-GB" sz="3200"/>
          </a:p>
        </p:txBody>
      </p:sp>
      <p:sp>
        <p:nvSpPr>
          <p:cNvPr id="2" name="TextBox 1"/>
          <p:cNvSpPr txBox="1"/>
          <p:nvPr/>
        </p:nvSpPr>
        <p:spPr>
          <a:xfrm>
            <a:off x="2867023" y="459451"/>
            <a:ext cx="4910879" cy="6309420"/>
          </a:xfrm>
          <a:prstGeom prst="rect">
            <a:avLst/>
          </a:prstGeom>
          <a:noFill/>
        </p:spPr>
        <p:txBody>
          <a:bodyPr wrap="square" rtlCol="0">
            <a:spAutoFit/>
          </a:bodyPr>
          <a:lstStyle/>
          <a:p>
            <a:pPr algn="ctr"/>
            <a:r>
              <a:rPr lang="en-US" sz="1600" smtClean="0"/>
              <a:t>Colin </a:t>
            </a:r>
            <a:r>
              <a:rPr lang="en-US" sz="1600" err="1" smtClean="0"/>
              <a:t>Greenstreet</a:t>
            </a:r>
            <a:endParaRPr lang="en-US" sz="1600" smtClean="0"/>
          </a:p>
          <a:p>
            <a:pPr algn="ctr"/>
            <a:r>
              <a:rPr lang="en-US" sz="1600" smtClean="0"/>
              <a:t>Founder, Chronoscopic Education</a:t>
            </a:r>
          </a:p>
          <a:p>
            <a:pPr algn="ctr"/>
            <a:r>
              <a:rPr lang="en-US" sz="1600"/>
              <a:t>C</a:t>
            </a:r>
            <a:r>
              <a:rPr lang="en-US" sz="1600" smtClean="0"/>
              <a:t>ommunity </a:t>
            </a:r>
            <a:r>
              <a:rPr lang="en-US" sz="1600" err="1" smtClean="0"/>
              <a:t>organiser</a:t>
            </a:r>
            <a:r>
              <a:rPr lang="en-US" sz="1600" smtClean="0"/>
              <a:t>, Signs of Literacy</a:t>
            </a:r>
          </a:p>
          <a:p>
            <a:pPr algn="ctr"/>
            <a:endParaRPr lang="en-US" sz="400" smtClean="0"/>
          </a:p>
          <a:p>
            <a:pPr algn="ctr"/>
            <a:r>
              <a:rPr lang="en-US" sz="1600" smtClean="0"/>
              <a:t>Dr Mark Hailwood</a:t>
            </a:r>
          </a:p>
          <a:p>
            <a:pPr algn="ctr"/>
            <a:r>
              <a:rPr lang="en-US" sz="1600" smtClean="0"/>
              <a:t>Social historian, University of Bristol</a:t>
            </a:r>
          </a:p>
          <a:p>
            <a:pPr algn="ctr"/>
            <a:endParaRPr lang="en-US" sz="400" smtClean="0"/>
          </a:p>
          <a:p>
            <a:pPr algn="ctr"/>
            <a:r>
              <a:rPr lang="en-US" sz="1600" smtClean="0"/>
              <a:t>Mark Ponte</a:t>
            </a:r>
          </a:p>
          <a:p>
            <a:pPr algn="ctr"/>
            <a:r>
              <a:rPr lang="en-US" sz="1600" smtClean="0"/>
              <a:t>Acting project leader, Alle Amsterdamser Akten, Stadsarchief Amsterdam</a:t>
            </a:r>
          </a:p>
          <a:p>
            <a:pPr algn="ctr"/>
            <a:endParaRPr lang="en-US" sz="1600" b="1"/>
          </a:p>
          <a:p>
            <a:pPr algn="ctr"/>
            <a:r>
              <a:rPr lang="en-US" sz="1600" smtClean="0"/>
              <a:t>Email:</a:t>
            </a:r>
          </a:p>
          <a:p>
            <a:pPr algn="ctr"/>
            <a:r>
              <a:rPr lang="en-US" sz="1600" smtClean="0">
                <a:hlinkClick r:id="rId3"/>
              </a:rPr>
              <a:t>colin.greenstreet@gmail.com</a:t>
            </a:r>
            <a:endParaRPr lang="en-US" sz="1600" smtClean="0"/>
          </a:p>
          <a:p>
            <a:pPr algn="ctr"/>
            <a:r>
              <a:rPr lang="en-US" sz="1600">
                <a:hlinkClick r:id="rId4"/>
              </a:rPr>
              <a:t>m.hailwood@bristol.ac.uk</a:t>
            </a:r>
            <a:r>
              <a:rPr lang="en-US" sz="1600"/>
              <a:t> </a:t>
            </a:r>
            <a:endParaRPr lang="en-US" sz="1600" smtClean="0"/>
          </a:p>
          <a:p>
            <a:pPr algn="ctr"/>
            <a:r>
              <a:rPr lang="en-US" sz="1600">
                <a:hlinkClick r:id="rId5"/>
              </a:rPr>
              <a:t>m.ponte@amsterdam.nl </a:t>
            </a:r>
            <a:endParaRPr lang="en-US" sz="1600" smtClean="0"/>
          </a:p>
          <a:p>
            <a:pPr algn="ctr"/>
            <a:endParaRPr lang="en-US" sz="1600"/>
          </a:p>
          <a:p>
            <a:pPr algn="ctr"/>
            <a:r>
              <a:rPr lang="en-US" sz="1600" err="1" smtClean="0"/>
              <a:t>Weblinks</a:t>
            </a:r>
            <a:r>
              <a:rPr lang="en-US" sz="1600" smtClean="0"/>
              <a:t>: </a:t>
            </a:r>
          </a:p>
          <a:p>
            <a:pPr algn="ctr"/>
            <a:r>
              <a:rPr lang="en-US" sz="1600" smtClean="0">
                <a:hlinkClick r:id="rId6"/>
              </a:rPr>
              <a:t>http://chronoscopic.org</a:t>
            </a:r>
            <a:endParaRPr lang="en-US" sz="1600" smtClean="0"/>
          </a:p>
          <a:p>
            <a:pPr algn="ctr"/>
            <a:r>
              <a:rPr lang="en-US" sz="1600" smtClean="0">
                <a:hlinkClick r:id="rId7"/>
              </a:rPr>
              <a:t>http://marinelives.org</a:t>
            </a:r>
            <a:endParaRPr lang="en-US" sz="1600"/>
          </a:p>
          <a:p>
            <a:pPr algn="ctr"/>
            <a:r>
              <a:rPr lang="en-US" sz="1600">
                <a:hlinkClick r:id="rId8"/>
              </a:rPr>
              <a:t>h</a:t>
            </a:r>
            <a:r>
              <a:rPr lang="en-US" sz="1600" smtClean="0">
                <a:hlinkClick r:id="rId8"/>
              </a:rPr>
              <a:t>ttp://signsofliteracy.org</a:t>
            </a:r>
            <a:endParaRPr lang="en-US" sz="1600" smtClean="0"/>
          </a:p>
          <a:p>
            <a:pPr algn="ctr"/>
            <a:r>
              <a:rPr lang="en-US" sz="1600">
                <a:hlinkClick r:id="rId9"/>
              </a:rPr>
              <a:t>http://</a:t>
            </a:r>
            <a:r>
              <a:rPr lang="en-US" sz="1600" smtClean="0">
                <a:hlinkClick r:id="rId9"/>
              </a:rPr>
              <a:t>alleamsterdamseakten.nl</a:t>
            </a:r>
            <a:endParaRPr lang="en-US" sz="1600" smtClean="0"/>
          </a:p>
          <a:p>
            <a:pPr algn="ctr"/>
            <a:endParaRPr lang="en-US" sz="1600"/>
          </a:p>
          <a:p>
            <a:pPr algn="ctr"/>
            <a:r>
              <a:rPr lang="en-US" sz="1600" smtClean="0"/>
              <a:t>GitHub:</a:t>
            </a:r>
          </a:p>
          <a:p>
            <a:pPr algn="ctr"/>
            <a:r>
              <a:rPr lang="en-US" sz="1600" smtClean="0"/>
              <a:t>https://github/Signsofliteracy/Signoff</a:t>
            </a:r>
            <a:endParaRPr lang="en-US" sz="1600"/>
          </a:p>
          <a:p>
            <a:pPr algn="ctr"/>
            <a:endParaRPr lang="en-US" sz="1600" smtClean="0"/>
          </a:p>
          <a:p>
            <a:pPr algn="ctr"/>
            <a:r>
              <a:rPr lang="en-US" sz="1600" smtClean="0"/>
              <a:t>Twitter:</a:t>
            </a:r>
          </a:p>
          <a:p>
            <a:pPr algn="ctr"/>
            <a:r>
              <a:rPr lang="en-US" sz="1600" err="1" smtClean="0">
                <a:hlinkClick r:id="rId10"/>
              </a:rPr>
              <a:t>Marinelivesorg</a:t>
            </a:r>
            <a:endParaRPr lang="en-US" sz="1600" smtClean="0"/>
          </a:p>
        </p:txBody>
      </p:sp>
      <p:sp>
        <p:nvSpPr>
          <p:cNvPr id="3" name="Slide Number Placeholder 2"/>
          <p:cNvSpPr>
            <a:spLocks noGrp="1"/>
          </p:cNvSpPr>
          <p:nvPr>
            <p:ph type="sldNum" sz="quarter" idx="12"/>
          </p:nvPr>
        </p:nvSpPr>
        <p:spPr/>
        <p:txBody>
          <a:bodyPr/>
          <a:lstStyle/>
          <a:p>
            <a:fld id="{80D7B553-4CEC-45F1-BDCE-1D9FE8F4DE90}" type="slidenum">
              <a:rPr lang="en-GB" smtClean="0"/>
              <a:t>22</a:t>
            </a:fld>
            <a:endParaRPr lang="en-GB"/>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3289" y="2123808"/>
            <a:ext cx="2268712" cy="253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3289" y="-1"/>
            <a:ext cx="2268712" cy="2259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23288" y="4610100"/>
            <a:ext cx="2268713"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17036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Reading</a:t>
            </a:r>
            <a:endParaRPr lang="en-US" sz="3200"/>
          </a:p>
        </p:txBody>
      </p:sp>
      <p:sp>
        <p:nvSpPr>
          <p:cNvPr id="2" name="TextBox 1"/>
          <p:cNvSpPr txBox="1"/>
          <p:nvPr/>
        </p:nvSpPr>
        <p:spPr>
          <a:xfrm>
            <a:off x="1354505" y="1113836"/>
            <a:ext cx="9447379" cy="3139321"/>
          </a:xfrm>
          <a:prstGeom prst="rect">
            <a:avLst/>
          </a:prstGeom>
          <a:noFill/>
        </p:spPr>
        <p:txBody>
          <a:bodyPr wrap="square" rtlCol="0">
            <a:spAutoFit/>
          </a:bodyPr>
          <a:lstStyle/>
          <a:p>
            <a:r>
              <a:rPr lang="en-US" smtClean="0"/>
              <a:t>Colin Greenstreet, Pattern recognition of signatures and markes in historical manuscriopts as the basis for sub-population recognition, March </a:t>
            </a:r>
            <a:r>
              <a:rPr lang="en-US" smtClean="0"/>
              <a:t>2018</a:t>
            </a:r>
            <a:r>
              <a:rPr lang="en-US"/>
              <a:t> </a:t>
            </a:r>
            <a:r>
              <a:rPr lang="en-US" smtClean="0"/>
              <a:t> [available Signsofliteracy Github repository: Signsoliteracy/Signoff]</a:t>
            </a:r>
          </a:p>
          <a:p>
            <a:endParaRPr lang="en-US" smtClean="0"/>
          </a:p>
          <a:p>
            <a:r>
              <a:rPr lang="en-US" smtClean="0"/>
              <a:t>Colin Greenstreet, C17th alphabet of initials, 4</a:t>
            </a:r>
            <a:r>
              <a:rPr lang="en-US" baseline="30000" smtClean="0"/>
              <a:t>th</a:t>
            </a:r>
            <a:r>
              <a:rPr lang="en-US" smtClean="0"/>
              <a:t> edn., April 4</a:t>
            </a:r>
            <a:r>
              <a:rPr lang="en-US" baseline="30000" smtClean="0"/>
              <a:t>th</a:t>
            </a:r>
            <a:r>
              <a:rPr lang="en-US" smtClean="0"/>
              <a:t>, </a:t>
            </a:r>
            <a:r>
              <a:rPr lang="en-US"/>
              <a:t>2018 [available Signsofliteracy Github repository: Signsoliteracy/Signoff]</a:t>
            </a:r>
            <a:endParaRPr lang="en-US" smtClean="0"/>
          </a:p>
          <a:p>
            <a:endParaRPr lang="en-US" smtClean="0"/>
          </a:p>
          <a:p>
            <a:r>
              <a:rPr lang="en-US" smtClean="0">
                <a:hlinkClick r:id="rId3"/>
              </a:rPr>
              <a:t>Mark Hailwood, ‘The Rabble that Cannot Read’, Ordinary Peoples Literacy in Seventeenth-Century England, October 13</a:t>
            </a:r>
            <a:r>
              <a:rPr lang="en-US" baseline="30000" smtClean="0">
                <a:hlinkClick r:id="rId3"/>
              </a:rPr>
              <a:t>th</a:t>
            </a:r>
            <a:r>
              <a:rPr lang="en-US" smtClean="0">
                <a:hlinkClick r:id="rId3"/>
              </a:rPr>
              <a:t>, 2014</a:t>
            </a:r>
            <a:endParaRPr lang="en-US" smtClean="0"/>
          </a:p>
          <a:p>
            <a:endParaRPr lang="en-US"/>
          </a:p>
          <a:p>
            <a:r>
              <a:rPr lang="en-US" smtClean="0">
                <a:hlinkClick r:id="rId4"/>
              </a:rPr>
              <a:t>David Cressy, Literacy and the Social Order: Reading &amp; Writing in Tudor and Stuart England, 1980</a:t>
            </a:r>
            <a:endParaRPr lang="en-US"/>
          </a:p>
        </p:txBody>
      </p:sp>
      <p:sp>
        <p:nvSpPr>
          <p:cNvPr id="3" name="Slide Number Placeholder 2"/>
          <p:cNvSpPr>
            <a:spLocks noGrp="1"/>
          </p:cNvSpPr>
          <p:nvPr>
            <p:ph type="sldNum" sz="quarter" idx="12"/>
          </p:nvPr>
        </p:nvSpPr>
        <p:spPr/>
        <p:txBody>
          <a:bodyPr/>
          <a:lstStyle/>
          <a:p>
            <a:fld id="{80D7B553-4CEC-45F1-BDCE-1D9FE8F4DE90}" type="slidenum">
              <a:rPr lang="en-GB" smtClean="0"/>
              <a:t>23</a:t>
            </a:fld>
            <a:endParaRPr lang="en-GB"/>
          </a:p>
        </p:txBody>
      </p:sp>
    </p:spTree>
    <p:extLst>
      <p:ext uri="{BB962C8B-B14F-4D97-AF65-F5344CB8AC3E}">
        <p14:creationId xmlns:p14="http://schemas.microsoft.com/office/powerpoint/2010/main" val="4067353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US" sz="3200" smtClean="0"/>
              <a:t>Our social aims</a:t>
            </a:r>
            <a:endParaRPr lang="en-US" sz="3200"/>
          </a:p>
        </p:txBody>
      </p:sp>
      <p:pic>
        <p:nvPicPr>
          <p:cNvPr id="12" name="Picture 11">
            <a:extLst>
              <a:ext uri="{FF2B5EF4-FFF2-40B4-BE49-F238E27FC236}">
                <a16:creationId xmlns:a16="http://schemas.microsoft.com/office/drawing/2014/main" xmlns="" id="{18BE28BC-E12B-48A2-958A-62685EB25FC9}"/>
              </a:ext>
            </a:extLst>
          </p:cNvPr>
          <p:cNvPicPr>
            <a:picLocks noChangeAspect="1"/>
          </p:cNvPicPr>
          <p:nvPr/>
        </p:nvPicPr>
        <p:blipFill>
          <a:blip r:embed="rId3"/>
          <a:stretch>
            <a:fillRect/>
          </a:stretch>
        </p:blipFill>
        <p:spPr>
          <a:xfrm>
            <a:off x="0" y="933450"/>
            <a:ext cx="12192000" cy="4032738"/>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460" y="1946704"/>
            <a:ext cx="5769079" cy="3328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381201DE-1E19-4D26-A090-784D13CB790A}"/>
              </a:ext>
            </a:extLst>
          </p:cNvPr>
          <p:cNvSpPr txBox="1"/>
          <p:nvPr/>
        </p:nvSpPr>
        <p:spPr>
          <a:xfrm>
            <a:off x="178647" y="6517901"/>
            <a:ext cx="3541606" cy="307777"/>
          </a:xfrm>
          <a:prstGeom prst="rect">
            <a:avLst/>
          </a:prstGeom>
          <a:noFill/>
        </p:spPr>
        <p:txBody>
          <a:bodyPr wrap="square" rtlCol="0">
            <a:spAutoFit/>
          </a:bodyPr>
          <a:lstStyle/>
          <a:p>
            <a:r>
              <a:rPr lang="en-GB" sz="1400">
                <a:hlinkClick r:id="rId5"/>
              </a:rPr>
              <a:t>http://</a:t>
            </a:r>
            <a:r>
              <a:rPr lang="en-GB" sz="1400" smtClean="0">
                <a:hlinkClick r:id="rId5"/>
              </a:rPr>
              <a:t>www.chronoscopic.org</a:t>
            </a:r>
            <a:endParaRPr lang="en-GB" sz="1400"/>
          </a:p>
        </p:txBody>
      </p:sp>
      <p:sp>
        <p:nvSpPr>
          <p:cNvPr id="2" name="Slide Number Placeholder 1"/>
          <p:cNvSpPr>
            <a:spLocks noGrp="1"/>
          </p:cNvSpPr>
          <p:nvPr>
            <p:ph type="sldNum" sz="quarter" idx="12"/>
          </p:nvPr>
        </p:nvSpPr>
        <p:spPr/>
        <p:txBody>
          <a:bodyPr/>
          <a:lstStyle/>
          <a:p>
            <a:fld id="{80D7B553-4CEC-45F1-BDCE-1D9FE8F4DE90}" type="slidenum">
              <a:rPr lang="en-GB" smtClean="0"/>
              <a:t>3</a:t>
            </a:fld>
            <a:endParaRPr lang="en-GB"/>
          </a:p>
        </p:txBody>
      </p:sp>
    </p:spTree>
    <p:extLst>
      <p:ext uri="{BB962C8B-B14F-4D97-AF65-F5344CB8AC3E}">
        <p14:creationId xmlns:p14="http://schemas.microsoft.com/office/powerpoint/2010/main" val="4249776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err="1" smtClean="0"/>
              <a:t>MarineLives</a:t>
            </a:r>
            <a:endParaRPr lang="en-GB" sz="3200"/>
          </a:p>
        </p:txBody>
      </p:sp>
      <p:sp>
        <p:nvSpPr>
          <p:cNvPr id="6" name="TextBox 5"/>
          <p:cNvSpPr txBox="1"/>
          <p:nvPr/>
        </p:nvSpPr>
        <p:spPr>
          <a:xfrm>
            <a:off x="1820014" y="838200"/>
            <a:ext cx="9286135" cy="5047536"/>
          </a:xfrm>
          <a:prstGeom prst="rect">
            <a:avLst/>
          </a:prstGeom>
          <a:noFill/>
        </p:spPr>
        <p:txBody>
          <a:bodyPr wrap="square" rtlCol="0">
            <a:spAutoFit/>
          </a:bodyPr>
          <a:lstStyle/>
          <a:p>
            <a:pPr marL="285750" indent="-285750">
              <a:buFont typeface="Arial" panose="020B0604020202020204" pitchFamily="34" charset="0"/>
              <a:buChar char="•"/>
            </a:pPr>
            <a:r>
              <a:rPr lang="en-US" sz="2000"/>
              <a:t>Lives touched by the marine, 1627 - 1677</a:t>
            </a:r>
          </a:p>
          <a:p>
            <a:pPr marL="285750" indent="-285750">
              <a:buFont typeface="Arial" panose="020B0604020202020204" pitchFamily="34" charset="0"/>
              <a:buChar char="•"/>
            </a:pPr>
            <a:endParaRPr lang="en-US" sz="1400" smtClean="0"/>
          </a:p>
          <a:p>
            <a:pPr marL="285750" indent="-285750">
              <a:buFont typeface="Arial" panose="020B0604020202020204" pitchFamily="34" charset="0"/>
              <a:buChar char="•"/>
            </a:pPr>
            <a:r>
              <a:rPr lang="en-US" sz="2000" smtClean="0"/>
              <a:t>Commerce, materials, language, correspondence</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000" smtClean="0"/>
              <a:t>Collaborative transcription, linkage, and enrichment of primary manuscripts from English High Court of Admiralty, together with thematically related  manuscripts from international collections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2000" smtClean="0"/>
              <a:t>Collaborative, volunteer driven project; launched in 2012 at hackathon, National Archives, Kew</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smtClean="0"/>
              <a:t>Semantic Media Wiki; CC BY 3.0 </a:t>
            </a:r>
            <a:r>
              <a:rPr lang="en-US" sz="2000" err="1" smtClean="0"/>
              <a:t>licence</a:t>
            </a:r>
            <a:r>
              <a:rPr lang="en-US" sz="2000" smtClean="0"/>
              <a:t> for all content</a:t>
            </a:r>
          </a:p>
          <a:p>
            <a:endParaRPr lang="en-US" sz="2000"/>
          </a:p>
          <a:p>
            <a:pPr marL="285750" indent="-285750">
              <a:buFont typeface="Arial" panose="020B0604020202020204" pitchFamily="34" charset="0"/>
              <a:buChar char="•"/>
            </a:pPr>
            <a:r>
              <a:rPr lang="en-US" sz="2000" smtClean="0"/>
              <a:t>6 million full text words;  12,698 text pages; 11,941 images; 15,000 volunteer hours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smtClean="0"/>
              <a:t>Seeking new international archival &amp; library partners as we scale up, targeting 25 million full text words and 50,000  images by 2022 &amp; converting to IIIF</a:t>
            </a:r>
          </a:p>
        </p:txBody>
      </p:sp>
      <p:sp>
        <p:nvSpPr>
          <p:cNvPr id="2" name="Slide Number Placeholder 1"/>
          <p:cNvSpPr>
            <a:spLocks noGrp="1"/>
          </p:cNvSpPr>
          <p:nvPr>
            <p:ph type="sldNum" sz="quarter" idx="12"/>
          </p:nvPr>
        </p:nvSpPr>
        <p:spPr/>
        <p:txBody>
          <a:bodyPr/>
          <a:lstStyle/>
          <a:p>
            <a:fld id="{80D7B553-4CEC-45F1-BDCE-1D9FE8F4DE90}" type="slidenum">
              <a:rPr lang="en-GB" smtClean="0"/>
              <a:t>4</a:t>
            </a:fld>
            <a:endParaRPr lang="en-GB"/>
          </a:p>
        </p:txBody>
      </p:sp>
      <p:sp>
        <p:nvSpPr>
          <p:cNvPr id="7" name="TextBox 6">
            <a:extLst>
              <a:ext uri="{FF2B5EF4-FFF2-40B4-BE49-F238E27FC236}">
                <a16:creationId xmlns:a16="http://schemas.microsoft.com/office/drawing/2014/main" xmlns="" id="{381201DE-1E19-4D26-A090-784D13CB790A}"/>
              </a:ext>
            </a:extLst>
          </p:cNvPr>
          <p:cNvSpPr txBox="1"/>
          <p:nvPr/>
        </p:nvSpPr>
        <p:spPr>
          <a:xfrm>
            <a:off x="4086753" y="6009579"/>
            <a:ext cx="38009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GB" sz="2400">
                <a:hlinkClick r:id="rId3"/>
              </a:rPr>
              <a:t>http</a:t>
            </a:r>
            <a:r>
              <a:rPr lang="en-GB" sz="2400" smtClean="0">
                <a:hlinkClick r:id="rId3"/>
              </a:rPr>
              <a:t>://marinelives.org</a:t>
            </a:r>
            <a:endParaRPr lang="en-GB" sz="2400"/>
          </a:p>
        </p:txBody>
      </p:sp>
    </p:spTree>
    <p:extLst>
      <p:ext uri="{BB962C8B-B14F-4D97-AF65-F5344CB8AC3E}">
        <p14:creationId xmlns:p14="http://schemas.microsoft.com/office/powerpoint/2010/main" val="37682272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Our documents</a:t>
            </a:r>
            <a:endParaRPr lang="en-GB" sz="3200"/>
          </a:p>
        </p:txBody>
      </p:sp>
      <p:pic>
        <p:nvPicPr>
          <p:cNvPr id="2054" name="Picture 6">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599" y="690283"/>
            <a:ext cx="4105276" cy="5683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a:hlinkClick r:id="rId3"/>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27" y="796246"/>
            <a:ext cx="3124198" cy="553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381201DE-1E19-4D26-A090-784D13CB790A}"/>
              </a:ext>
            </a:extLst>
          </p:cNvPr>
          <p:cNvSpPr txBox="1"/>
          <p:nvPr/>
        </p:nvSpPr>
        <p:spPr>
          <a:xfrm>
            <a:off x="3683846" y="6392587"/>
            <a:ext cx="4774353" cy="307777"/>
          </a:xfrm>
          <a:prstGeom prst="rect">
            <a:avLst/>
          </a:prstGeom>
          <a:noFill/>
        </p:spPr>
        <p:txBody>
          <a:bodyPr wrap="square" rtlCol="0">
            <a:spAutoFit/>
          </a:bodyPr>
          <a:lstStyle/>
          <a:p>
            <a:r>
              <a:rPr lang="en-GB" sz="1400">
                <a:hlinkClick r:id="rId3"/>
              </a:rPr>
              <a:t>http://</a:t>
            </a:r>
            <a:r>
              <a:rPr lang="en-GB" sz="1400" smtClean="0">
                <a:hlinkClick r:id="rId3"/>
              </a:rPr>
              <a:t>www.marinelives.org/wiki/HCA_13/71_f.1r_Annotate</a:t>
            </a:r>
            <a:endParaRPr lang="en-GB" sz="1400" smtClean="0"/>
          </a:p>
        </p:txBody>
      </p:sp>
      <p:sp>
        <p:nvSpPr>
          <p:cNvPr id="2" name="Slide Number Placeholder 1"/>
          <p:cNvSpPr>
            <a:spLocks noGrp="1"/>
          </p:cNvSpPr>
          <p:nvPr>
            <p:ph type="sldNum" sz="quarter" idx="12"/>
          </p:nvPr>
        </p:nvSpPr>
        <p:spPr/>
        <p:txBody>
          <a:bodyPr/>
          <a:lstStyle/>
          <a:p>
            <a:fld id="{80D7B553-4CEC-45F1-BDCE-1D9FE8F4DE90}" type="slidenum">
              <a:rPr lang="en-GB" smtClean="0"/>
              <a:t>5</a:t>
            </a:fld>
            <a:endParaRPr lang="en-GB"/>
          </a:p>
        </p:txBody>
      </p:sp>
    </p:spTree>
    <p:extLst>
      <p:ext uri="{BB962C8B-B14F-4D97-AF65-F5344CB8AC3E}">
        <p14:creationId xmlns:p14="http://schemas.microsoft.com/office/powerpoint/2010/main" val="3811763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Volunteers</a:t>
            </a:r>
            <a:endParaRPr lang="en-GB" sz="3200"/>
          </a:p>
        </p:txBody>
      </p:sp>
      <p:pic>
        <p:nvPicPr>
          <p:cNvPr id="2053" name="Picture 5">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647" y="690284"/>
            <a:ext cx="2307378" cy="3263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636" y="-19046"/>
            <a:ext cx="1970391" cy="687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8453" y="-19050"/>
            <a:ext cx="1907394" cy="687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5847" y="-19050"/>
            <a:ext cx="1947484" cy="687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3331" y="-19050"/>
            <a:ext cx="1888401" cy="687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92186" y="-19050"/>
            <a:ext cx="1899814" cy="2333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xmlns="" id="{381201DE-1E19-4D26-A090-784D13CB790A}"/>
              </a:ext>
            </a:extLst>
          </p:cNvPr>
          <p:cNvSpPr txBox="1"/>
          <p:nvPr/>
        </p:nvSpPr>
        <p:spPr>
          <a:xfrm>
            <a:off x="178647" y="6288527"/>
            <a:ext cx="2212127" cy="523220"/>
          </a:xfrm>
          <a:prstGeom prst="rect">
            <a:avLst/>
          </a:prstGeom>
          <a:noFill/>
        </p:spPr>
        <p:txBody>
          <a:bodyPr wrap="square" rtlCol="0">
            <a:spAutoFit/>
          </a:bodyPr>
          <a:lstStyle/>
          <a:p>
            <a:r>
              <a:rPr lang="en-GB" sz="1400">
                <a:hlinkClick r:id="rId3"/>
              </a:rPr>
              <a:t>http://www.marinelives.org/wiki/HCA_13/71</a:t>
            </a:r>
            <a:endParaRPr lang="en-GB" sz="1400"/>
          </a:p>
        </p:txBody>
      </p:sp>
      <p:sp>
        <p:nvSpPr>
          <p:cNvPr id="2" name="Slide Number Placeholder 1"/>
          <p:cNvSpPr>
            <a:spLocks noGrp="1"/>
          </p:cNvSpPr>
          <p:nvPr>
            <p:ph type="sldNum" sz="quarter" idx="12"/>
          </p:nvPr>
        </p:nvSpPr>
        <p:spPr/>
        <p:txBody>
          <a:bodyPr/>
          <a:lstStyle/>
          <a:p>
            <a:fld id="{80D7B553-4CEC-45F1-BDCE-1D9FE8F4DE90}" type="slidenum">
              <a:rPr lang="en-GB" smtClean="0"/>
              <a:t>6</a:t>
            </a:fld>
            <a:endParaRPr lang="en-GB"/>
          </a:p>
        </p:txBody>
      </p:sp>
      <p:sp>
        <p:nvSpPr>
          <p:cNvPr id="3" name="TextBox 2"/>
          <p:cNvSpPr txBox="1"/>
          <p:nvPr/>
        </p:nvSpPr>
        <p:spPr>
          <a:xfrm>
            <a:off x="720408" y="5878802"/>
            <a:ext cx="1697777" cy="307777"/>
          </a:xfrm>
          <a:prstGeom prst="rect">
            <a:avLst/>
          </a:prstGeom>
          <a:noFill/>
        </p:spPr>
        <p:txBody>
          <a:bodyPr wrap="square" rtlCol="0">
            <a:spAutoFit/>
          </a:bodyPr>
          <a:lstStyle/>
          <a:p>
            <a:r>
              <a:rPr lang="en-US" sz="1400" smtClean="0">
                <a:hlinkClick r:id="rId10"/>
              </a:rPr>
              <a:t>@Marinelivesorg</a:t>
            </a:r>
            <a:endParaRPr lang="en-US" sz="1400"/>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647" y="5778521"/>
            <a:ext cx="545252" cy="496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4877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461665"/>
          </a:xfrm>
          <a:prstGeom prst="rect">
            <a:avLst/>
          </a:prstGeom>
          <a:noFill/>
        </p:spPr>
        <p:txBody>
          <a:bodyPr wrap="square" rtlCol="0">
            <a:spAutoFit/>
          </a:bodyPr>
          <a:lstStyle/>
          <a:p>
            <a:r>
              <a:rPr lang="en-GB" sz="2400" err="1" smtClean="0"/>
              <a:t>Chronoscopic</a:t>
            </a:r>
            <a:r>
              <a:rPr lang="en-GB" sz="2400" smtClean="0"/>
              <a:t> Education</a:t>
            </a:r>
            <a:endParaRPr lang="en-GB" sz="2400"/>
          </a:p>
        </p:txBody>
      </p:sp>
      <p:pic>
        <p:nvPicPr>
          <p:cNvPr id="12" name="Picture 11">
            <a:extLst>
              <a:ext uri="{FF2B5EF4-FFF2-40B4-BE49-F238E27FC236}">
                <a16:creationId xmlns:a16="http://schemas.microsoft.com/office/drawing/2014/main" xmlns="" id="{18BE28BC-E12B-48A2-958A-62685EB25FC9}"/>
              </a:ext>
            </a:extLst>
          </p:cNvPr>
          <p:cNvPicPr>
            <a:picLocks noChangeAspect="1"/>
          </p:cNvPicPr>
          <p:nvPr/>
        </p:nvPicPr>
        <p:blipFill>
          <a:blip r:embed="rId3"/>
          <a:stretch>
            <a:fillRect/>
          </a:stretch>
        </p:blipFill>
        <p:spPr>
          <a:xfrm>
            <a:off x="0" y="857250"/>
            <a:ext cx="12192000" cy="4032738"/>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858"/>
          <a:stretch/>
        </p:blipFill>
        <p:spPr bwMode="auto">
          <a:xfrm>
            <a:off x="-23858" y="0"/>
            <a:ext cx="1221585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381201DE-1E19-4D26-A090-784D13CB790A}"/>
              </a:ext>
            </a:extLst>
          </p:cNvPr>
          <p:cNvSpPr txBox="1"/>
          <p:nvPr/>
        </p:nvSpPr>
        <p:spPr>
          <a:xfrm>
            <a:off x="178647" y="104794"/>
            <a:ext cx="11617113" cy="584775"/>
          </a:xfrm>
          <a:prstGeom prst="rect">
            <a:avLst/>
          </a:prstGeom>
          <a:noFill/>
        </p:spPr>
        <p:txBody>
          <a:bodyPr wrap="square" rtlCol="0">
            <a:spAutoFit/>
          </a:bodyPr>
          <a:lstStyle/>
          <a:p>
            <a:r>
              <a:rPr lang="en-GB" sz="3200" smtClean="0">
                <a:solidFill>
                  <a:schemeClr val="bg1"/>
                </a:solidFill>
              </a:rPr>
              <a:t>Signs of literacy</a:t>
            </a:r>
            <a:endParaRPr lang="en-GB" sz="3200">
              <a:solidFill>
                <a:schemeClr val="bg1"/>
              </a:solidFill>
            </a:endParaRPr>
          </a:p>
        </p:txBody>
      </p:sp>
      <p:sp>
        <p:nvSpPr>
          <p:cNvPr id="7" name="TextBox 6">
            <a:extLst>
              <a:ext uri="{FF2B5EF4-FFF2-40B4-BE49-F238E27FC236}">
                <a16:creationId xmlns:a16="http://schemas.microsoft.com/office/drawing/2014/main" xmlns="" id="{381201DE-1E19-4D26-A090-784D13CB790A}"/>
              </a:ext>
            </a:extLst>
          </p:cNvPr>
          <p:cNvSpPr txBox="1"/>
          <p:nvPr/>
        </p:nvSpPr>
        <p:spPr>
          <a:xfrm>
            <a:off x="178647" y="6450452"/>
            <a:ext cx="4269527" cy="307777"/>
          </a:xfrm>
          <a:prstGeom prst="rect">
            <a:avLst/>
          </a:prstGeom>
          <a:noFill/>
        </p:spPr>
        <p:txBody>
          <a:bodyPr wrap="square" rtlCol="0">
            <a:spAutoFit/>
          </a:bodyPr>
          <a:lstStyle/>
          <a:p>
            <a:r>
              <a:rPr lang="en-GB" sz="1400" smtClean="0">
                <a:solidFill>
                  <a:schemeClr val="bg1"/>
                </a:solidFill>
              </a:rPr>
              <a:t>English High Court of Admiralty depositions</a:t>
            </a:r>
            <a:endParaRPr lang="en-GB" sz="1400">
              <a:solidFill>
                <a:schemeClr val="bg1"/>
              </a:solidFill>
            </a:endParaRPr>
          </a:p>
        </p:txBody>
      </p:sp>
      <p:sp>
        <p:nvSpPr>
          <p:cNvPr id="2" name="Slide Number Placeholder 1"/>
          <p:cNvSpPr>
            <a:spLocks noGrp="1"/>
          </p:cNvSpPr>
          <p:nvPr>
            <p:ph type="sldNum" sz="quarter" idx="12"/>
          </p:nvPr>
        </p:nvSpPr>
        <p:spPr/>
        <p:txBody>
          <a:bodyPr/>
          <a:lstStyle/>
          <a:p>
            <a:fld id="{80D7B553-4CEC-45F1-BDCE-1D9FE8F4DE90}" type="slidenum">
              <a:rPr lang="en-GB" smtClean="0"/>
              <a:t>7</a:t>
            </a:fld>
            <a:endParaRPr lang="en-GB"/>
          </a:p>
        </p:txBody>
      </p:sp>
    </p:spTree>
    <p:extLst>
      <p:ext uri="{BB962C8B-B14F-4D97-AF65-F5344CB8AC3E}">
        <p14:creationId xmlns:p14="http://schemas.microsoft.com/office/powerpoint/2010/main" val="1477666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Signs of Literacy</a:t>
            </a:r>
            <a:endParaRPr lang="en-GB" sz="3200"/>
          </a:p>
        </p:txBody>
      </p:sp>
      <p:pic>
        <p:nvPicPr>
          <p:cNvPr id="614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01" y="965675"/>
            <a:ext cx="7516255" cy="4609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xmlns="" id="{381201DE-1E19-4D26-A090-784D13CB790A}"/>
              </a:ext>
            </a:extLst>
          </p:cNvPr>
          <p:cNvSpPr txBox="1"/>
          <p:nvPr/>
        </p:nvSpPr>
        <p:spPr>
          <a:xfrm>
            <a:off x="178647" y="6458518"/>
            <a:ext cx="3964728" cy="307777"/>
          </a:xfrm>
          <a:prstGeom prst="rect">
            <a:avLst/>
          </a:prstGeom>
          <a:noFill/>
        </p:spPr>
        <p:txBody>
          <a:bodyPr wrap="square" rtlCol="0">
            <a:spAutoFit/>
          </a:bodyPr>
          <a:lstStyle/>
          <a:p>
            <a:r>
              <a:rPr lang="en-GB" sz="1400"/>
              <a:t>https://</a:t>
            </a:r>
            <a:r>
              <a:rPr lang="en-GB" sz="1400" smtClean="0"/>
              <a:t>github.com/Signsofliteracy/Signoff/wiki</a:t>
            </a:r>
          </a:p>
        </p:txBody>
      </p:sp>
      <p:sp>
        <p:nvSpPr>
          <p:cNvPr id="2" name="Slide Number Placeholder 1"/>
          <p:cNvSpPr>
            <a:spLocks noGrp="1"/>
          </p:cNvSpPr>
          <p:nvPr>
            <p:ph type="sldNum" sz="quarter" idx="12"/>
          </p:nvPr>
        </p:nvSpPr>
        <p:spPr/>
        <p:txBody>
          <a:bodyPr/>
          <a:lstStyle/>
          <a:p>
            <a:fld id="{80D7B553-4CEC-45F1-BDCE-1D9FE8F4DE90}" type="slidenum">
              <a:rPr lang="en-GB" smtClean="0"/>
              <a:t>8</a:t>
            </a:fld>
            <a:endParaRPr lang="en-GB"/>
          </a:p>
        </p:txBody>
      </p:sp>
      <p:pic>
        <p:nvPicPr>
          <p:cNvPr id="71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4527"/>
          <a:stretch/>
        </p:blipFill>
        <p:spPr bwMode="auto">
          <a:xfrm>
            <a:off x="10307150" y="-4911"/>
            <a:ext cx="1887414" cy="2410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19793" y="2405825"/>
            <a:ext cx="1881552" cy="249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4585" y="4875814"/>
            <a:ext cx="1889979" cy="1995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703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81201DE-1E19-4D26-A090-784D13CB790A}"/>
              </a:ext>
            </a:extLst>
          </p:cNvPr>
          <p:cNvSpPr txBox="1"/>
          <p:nvPr/>
        </p:nvSpPr>
        <p:spPr>
          <a:xfrm>
            <a:off x="178647" y="114319"/>
            <a:ext cx="11617113" cy="584775"/>
          </a:xfrm>
          <a:prstGeom prst="rect">
            <a:avLst/>
          </a:prstGeom>
          <a:noFill/>
        </p:spPr>
        <p:txBody>
          <a:bodyPr wrap="square" rtlCol="0">
            <a:spAutoFit/>
          </a:bodyPr>
          <a:lstStyle/>
          <a:p>
            <a:r>
              <a:rPr lang="en-GB" sz="3200" smtClean="0"/>
              <a:t>Legal deposition</a:t>
            </a:r>
            <a:endParaRPr lang="en-GB" sz="3200"/>
          </a:p>
        </p:txBody>
      </p:sp>
      <p:sp>
        <p:nvSpPr>
          <p:cNvPr id="4" name="TextBox 3">
            <a:extLst>
              <a:ext uri="{FF2B5EF4-FFF2-40B4-BE49-F238E27FC236}">
                <a16:creationId xmlns:a16="http://schemas.microsoft.com/office/drawing/2014/main" xmlns="" id="{381201DE-1E19-4D26-A090-784D13CB790A}"/>
              </a:ext>
            </a:extLst>
          </p:cNvPr>
          <p:cNvSpPr txBox="1"/>
          <p:nvPr/>
        </p:nvSpPr>
        <p:spPr>
          <a:xfrm>
            <a:off x="178647" y="6330889"/>
            <a:ext cx="11913652" cy="400110"/>
          </a:xfrm>
          <a:prstGeom prst="rect">
            <a:avLst/>
          </a:prstGeom>
          <a:noFill/>
        </p:spPr>
        <p:txBody>
          <a:bodyPr wrap="square" rtlCol="0">
            <a:spAutoFit/>
          </a:bodyPr>
          <a:lstStyle/>
          <a:p>
            <a:r>
              <a:rPr lang="en-US" sz="1000">
                <a:hlinkClick r:id="rId3"/>
              </a:rPr>
              <a:t>http://</a:t>
            </a:r>
            <a:r>
              <a:rPr lang="en-US" sz="1000" smtClean="0">
                <a:hlinkClick r:id="rId3"/>
              </a:rPr>
              <a:t>www.marinelives.org/wiki/HCA_13/68_f.1r_Annotate</a:t>
            </a:r>
            <a:r>
              <a:rPr lang="en-US" sz="1000"/>
              <a:t>; </a:t>
            </a:r>
            <a:r>
              <a:rPr lang="en-US" sz="1000">
                <a:hlinkClick r:id="rId4"/>
              </a:rPr>
              <a:t>http://</a:t>
            </a:r>
            <a:r>
              <a:rPr lang="en-US" sz="1000" smtClean="0">
                <a:hlinkClick r:id="rId4"/>
              </a:rPr>
              <a:t>www.marinelives.org/wiki/HCA_13/68_f.1v_Annotate</a:t>
            </a:r>
            <a:r>
              <a:rPr lang="en-US" sz="1000"/>
              <a:t>; </a:t>
            </a:r>
            <a:r>
              <a:rPr lang="en-US" sz="1000">
                <a:hlinkClick r:id="rId5"/>
              </a:rPr>
              <a:t>http://</a:t>
            </a:r>
            <a:r>
              <a:rPr lang="en-US" sz="1000" smtClean="0">
                <a:hlinkClick r:id="rId5"/>
              </a:rPr>
              <a:t>www.marinelives.org/wiki/HCA_13/68_f.2r_Annotate</a:t>
            </a:r>
            <a:r>
              <a:rPr lang="en-US" sz="1000"/>
              <a:t> ; </a:t>
            </a:r>
            <a:r>
              <a:rPr lang="en-US" sz="1000">
                <a:hlinkClick r:id="rId6"/>
              </a:rPr>
              <a:t>http://</a:t>
            </a:r>
            <a:r>
              <a:rPr lang="en-US" sz="1000" smtClean="0">
                <a:hlinkClick r:id="rId6"/>
              </a:rPr>
              <a:t>www.marinelives.org/wiki/HCA_13/68_f.2v_Annotate</a:t>
            </a:r>
            <a:r>
              <a:rPr lang="en-US" sz="1000"/>
              <a:t>; </a:t>
            </a:r>
            <a:r>
              <a:rPr lang="en-US" sz="1000">
                <a:hlinkClick r:id="rId7"/>
              </a:rPr>
              <a:t>http://</a:t>
            </a:r>
            <a:r>
              <a:rPr lang="en-US" sz="1000" smtClean="0">
                <a:hlinkClick r:id="rId7"/>
              </a:rPr>
              <a:t>www.marinelives.org/wiki/HCA_13/68_f.3r_Annotate</a:t>
            </a:r>
            <a:endParaRPr lang="en-US" sz="1000" smtClean="0"/>
          </a:p>
        </p:txBody>
      </p:sp>
      <p:sp>
        <p:nvSpPr>
          <p:cNvPr id="2" name="Slide Number Placeholder 1"/>
          <p:cNvSpPr>
            <a:spLocks noGrp="1"/>
          </p:cNvSpPr>
          <p:nvPr>
            <p:ph type="sldNum" sz="quarter" idx="12"/>
          </p:nvPr>
        </p:nvSpPr>
        <p:spPr/>
        <p:txBody>
          <a:bodyPr/>
          <a:lstStyle/>
          <a:p>
            <a:fld id="{80D7B553-4CEC-45F1-BDCE-1D9FE8F4DE90}" type="slidenum">
              <a:rPr lang="en-GB" smtClean="0"/>
              <a:t>9</a:t>
            </a:fld>
            <a:endParaRPr lang="en-GB"/>
          </a:p>
        </p:txBody>
      </p:sp>
      <p:grpSp>
        <p:nvGrpSpPr>
          <p:cNvPr id="3" name="Group 2"/>
          <p:cNvGrpSpPr/>
          <p:nvPr/>
        </p:nvGrpSpPr>
        <p:grpSpPr>
          <a:xfrm>
            <a:off x="1072166" y="1700447"/>
            <a:ext cx="9969600" cy="2971893"/>
            <a:chOff x="1034066" y="976547"/>
            <a:chExt cx="9969600" cy="2971893"/>
          </a:xfrm>
        </p:grpSpPr>
        <p:pic>
          <p:nvPicPr>
            <p:cNvPr id="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4066" y="982766"/>
              <a:ext cx="1979751" cy="295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6894" y="976547"/>
              <a:ext cx="2036772" cy="2971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13817" y="982766"/>
              <a:ext cx="1994043" cy="296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07861" y="982767"/>
              <a:ext cx="1981378" cy="296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89239" y="982766"/>
              <a:ext cx="1977655" cy="2960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2227148" y="1087338"/>
            <a:ext cx="7520109" cy="523220"/>
          </a:xfrm>
          <a:prstGeom prst="rect">
            <a:avLst/>
          </a:prstGeom>
          <a:noFill/>
        </p:spPr>
        <p:txBody>
          <a:bodyPr wrap="square" rtlCol="0">
            <a:spAutoFit/>
          </a:bodyPr>
          <a:lstStyle/>
          <a:p>
            <a:pPr algn="ctr"/>
            <a:r>
              <a:rPr lang="en-US" sz="1400" smtClean="0"/>
              <a:t>Deposition of Mark Harrison; mariner and master; resident in Wapping, Middlesex; age 27;  </a:t>
            </a:r>
          </a:p>
          <a:p>
            <a:pPr algn="ctr"/>
            <a:r>
              <a:rPr lang="en-US" sz="1400"/>
              <a:t>D</a:t>
            </a:r>
            <a:r>
              <a:rPr lang="en-US" sz="1400" smtClean="0"/>
              <a:t>ated  September 21</a:t>
            </a:r>
            <a:r>
              <a:rPr lang="en-US" sz="1400" baseline="30000" smtClean="0"/>
              <a:t>st</a:t>
            </a:r>
            <a:r>
              <a:rPr lang="en-US" sz="1400" smtClean="0"/>
              <a:t> 1659 (TNA, HCA 13/68, ff. 1r-3r)</a:t>
            </a:r>
            <a:endParaRPr lang="en-US" sz="1400"/>
          </a:p>
        </p:txBody>
      </p:sp>
    </p:spTree>
    <p:extLst>
      <p:ext uri="{BB962C8B-B14F-4D97-AF65-F5344CB8AC3E}">
        <p14:creationId xmlns:p14="http://schemas.microsoft.com/office/powerpoint/2010/main" val="3890305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46196</TotalTime>
  <Words>4763</Words>
  <Application>Microsoft Office PowerPoint</Application>
  <PresentationFormat>Custom</PresentationFormat>
  <Paragraphs>462</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Creating a technology enabled manuscript community to explore historical literacy  IIIF, Transkribus, &amp; Recogito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IIIF-Chronoscopic_Education_Presentation_24052018_PUBLISHED.pptx</dc:title>
  <dc:creator>Colin Greenstreet</dc:creator>
  <cp:keywords>IIIF, Machine Learning</cp:keywords>
  <cp:lastModifiedBy>Guest</cp:lastModifiedBy>
  <cp:revision>421</cp:revision>
  <cp:lastPrinted>2018-05-23T11:28:39Z</cp:lastPrinted>
  <dcterms:created xsi:type="dcterms:W3CDTF">2017-07-09T14:09:34Z</dcterms:created>
  <dcterms:modified xsi:type="dcterms:W3CDTF">2018-05-25T00:51:43Z</dcterms:modified>
</cp:coreProperties>
</file>